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44" r:id="rId1"/>
  </p:sldMasterIdLst>
  <p:notesMasterIdLst>
    <p:notesMasterId r:id="rId51"/>
  </p:notesMasterIdLst>
  <p:handoutMasterIdLst>
    <p:handoutMasterId r:id="rId52"/>
  </p:handoutMasterIdLst>
  <p:sldIdLst>
    <p:sldId id="256" r:id="rId2"/>
    <p:sldId id="355" r:id="rId3"/>
    <p:sldId id="356" r:id="rId4"/>
    <p:sldId id="404" r:id="rId5"/>
    <p:sldId id="405" r:id="rId6"/>
    <p:sldId id="406" r:id="rId7"/>
    <p:sldId id="357" r:id="rId8"/>
    <p:sldId id="358" r:id="rId9"/>
    <p:sldId id="374" r:id="rId10"/>
    <p:sldId id="375" r:id="rId11"/>
    <p:sldId id="383" r:id="rId12"/>
    <p:sldId id="384" r:id="rId13"/>
    <p:sldId id="378" r:id="rId14"/>
    <p:sldId id="379" r:id="rId15"/>
    <p:sldId id="380" r:id="rId16"/>
    <p:sldId id="385" r:id="rId17"/>
    <p:sldId id="386" r:id="rId18"/>
    <p:sldId id="397" r:id="rId19"/>
    <p:sldId id="398" r:id="rId20"/>
    <p:sldId id="399" r:id="rId21"/>
    <p:sldId id="396" r:id="rId22"/>
    <p:sldId id="359" r:id="rId23"/>
    <p:sldId id="360" r:id="rId24"/>
    <p:sldId id="400" r:id="rId25"/>
    <p:sldId id="401" r:id="rId26"/>
    <p:sldId id="376" r:id="rId27"/>
    <p:sldId id="361" r:id="rId28"/>
    <p:sldId id="366" r:id="rId29"/>
    <p:sldId id="394" r:id="rId30"/>
    <p:sldId id="395" r:id="rId31"/>
    <p:sldId id="365" r:id="rId32"/>
    <p:sldId id="362" r:id="rId33"/>
    <p:sldId id="388" r:id="rId34"/>
    <p:sldId id="389" r:id="rId35"/>
    <p:sldId id="369" r:id="rId36"/>
    <p:sldId id="370" r:id="rId37"/>
    <p:sldId id="402" r:id="rId38"/>
    <p:sldId id="403" r:id="rId39"/>
    <p:sldId id="387" r:id="rId40"/>
    <p:sldId id="368" r:id="rId41"/>
    <p:sldId id="367" r:id="rId42"/>
    <p:sldId id="377" r:id="rId43"/>
    <p:sldId id="390" r:id="rId44"/>
    <p:sldId id="391" r:id="rId45"/>
    <p:sldId id="392" r:id="rId46"/>
    <p:sldId id="393" r:id="rId47"/>
    <p:sldId id="345" r:id="rId48"/>
    <p:sldId id="407" r:id="rId49"/>
    <p:sldId id="408" r:id="rId50"/>
  </p:sldIdLst>
  <p:sldSz cx="9144000" cy="6858000" type="screen4x3"/>
  <p:notesSz cx="6797675" cy="9926638"/>
  <p:defaultTextStyle>
    <a:defPPr>
      <a:defRPr lang="en-GB"/>
    </a:defPPr>
    <a:lvl1pPr algn="l" defTabSz="449263"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1pPr>
    <a:lvl2pPr marL="742950" indent="-285750" algn="l" defTabSz="449263"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2pPr>
    <a:lvl3pPr marL="1143000" indent="-228600" algn="l" defTabSz="449263"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3pPr>
    <a:lvl4pPr marL="1600200" indent="-228600" algn="l" defTabSz="449263"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4pPr>
    <a:lvl5pPr marL="2057400" indent="-228600" algn="l" defTabSz="449263" rtl="0" eaLnBrk="0" fontAlgn="base" hangingPunct="0">
      <a:spcBef>
        <a:spcPct val="0"/>
      </a:spcBef>
      <a:spcAft>
        <a:spcPct val="0"/>
      </a:spcAft>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ADDA"/>
    <a:srgbClr val="7BB931"/>
    <a:srgbClr val="E16E22"/>
    <a:srgbClr val="B70E2E"/>
    <a:srgbClr val="FFF10B"/>
    <a:srgbClr val="72678F"/>
    <a:srgbClr val="CE004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6392" autoAdjust="0"/>
  </p:normalViewPr>
  <p:slideViewPr>
    <p:cSldViewPr>
      <p:cViewPr varScale="1">
        <p:scale>
          <a:sx n="71" d="100"/>
          <a:sy n="71" d="100"/>
        </p:scale>
        <p:origin x="1742" y="58"/>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0" d="100"/>
          <a:sy n="80" d="100"/>
        </p:scale>
        <p:origin x="4014" y="84"/>
      </p:cViewPr>
      <p:guideLst>
        <p:guide orient="horz" pos="2880"/>
        <p:guide pos="22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D5F602E0-BB7F-1547-9C06-9F3207E04B0D}" type="datetimeFigureOut">
              <a:rPr lang="de-DE"/>
              <a:pPr>
                <a:defRPr/>
              </a:pPr>
              <a:t>12.07.2023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E4010F31-E4F7-874D-96A9-6678E08411FF}" type="slidenum">
              <a:rPr lang="de-DE"/>
              <a:pPr>
                <a:defRPr/>
              </a:pPr>
              <a:t>‹Nr.›</a:t>
            </a:fld>
            <a:endParaRPr lang="de-DE"/>
          </a:p>
        </p:txBody>
      </p:sp>
    </p:spTree>
    <p:extLst>
      <p:ext uri="{BB962C8B-B14F-4D97-AF65-F5344CB8AC3E}">
        <p14:creationId xmlns:p14="http://schemas.microsoft.com/office/powerpoint/2010/main" val="3732368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0" y="0"/>
            <a:ext cx="6797675" cy="9926638"/>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144" tIns="46072" rIns="92144" bIns="46072" anchor="ctr"/>
          <a:lstStyle/>
          <a:p>
            <a:pPr eaLnBrk="1" hangingPunct="1">
              <a:buClr>
                <a:srgbClr val="000000"/>
              </a:buClr>
              <a:buSzPct val="100000"/>
              <a:buFont typeface="Times New Roman" charset="0"/>
              <a:buNone/>
              <a:defRPr/>
            </a:pPr>
            <a:endParaRPr lang="de-DE"/>
          </a:p>
        </p:txBody>
      </p:sp>
      <p:sp>
        <p:nvSpPr>
          <p:cNvPr id="16387" name="Text Box 2"/>
          <p:cNvSpPr txBox="1">
            <a:spLocks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144" tIns="46072" rIns="92144" bIns="46072" anchor="ctr"/>
          <a:lstStyle/>
          <a:p>
            <a:pPr eaLnBrk="1" hangingPunct="1">
              <a:buClr>
                <a:srgbClr val="000000"/>
              </a:buClr>
              <a:buSzPct val="100000"/>
              <a:buFont typeface="Times New Roman" charset="0"/>
              <a:buNone/>
              <a:defRPr/>
            </a:pPr>
            <a:endParaRPr lang="de-DE"/>
          </a:p>
        </p:txBody>
      </p:sp>
      <p:sp>
        <p:nvSpPr>
          <p:cNvPr id="16388" name="Text Box 3"/>
          <p:cNvSpPr txBox="1">
            <a:spLocks noChangeArrowheads="1"/>
          </p:cNvSpPr>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144" tIns="46072" rIns="92144" bIns="46072" anchor="ctr"/>
          <a:lstStyle/>
          <a:p>
            <a:pPr eaLnBrk="1" hangingPunct="1">
              <a:buClr>
                <a:srgbClr val="000000"/>
              </a:buClr>
              <a:buSzPct val="100000"/>
              <a:buFont typeface="Times New Roman" charset="0"/>
              <a:buNone/>
              <a:defRPr/>
            </a:pPr>
            <a:endParaRPr lang="de-DE"/>
          </a:p>
        </p:txBody>
      </p:sp>
      <p:sp>
        <p:nvSpPr>
          <p:cNvPr id="16389" name="Rectangle 4"/>
          <p:cNvSpPr>
            <a:spLocks noGrp="1" noRot="1" noChangeAspect="1" noChangeArrowheads="1"/>
          </p:cNvSpPr>
          <p:nvPr>
            <p:ph type="sldImg"/>
          </p:nvPr>
        </p:nvSpPr>
        <p:spPr bwMode="auto">
          <a:xfrm>
            <a:off x="915988" y="744538"/>
            <a:ext cx="4962525"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 name="Rectangle 5"/>
          <p:cNvSpPr>
            <a:spLocks noGrp="1" noChangeArrowheads="1"/>
          </p:cNvSpPr>
          <p:nvPr>
            <p:ph type="body"/>
          </p:nvPr>
        </p:nvSpPr>
        <p:spPr bwMode="auto">
          <a:xfrm>
            <a:off x="906463" y="4714875"/>
            <a:ext cx="4981575" cy="44672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a:p>
        </p:txBody>
      </p:sp>
      <p:sp>
        <p:nvSpPr>
          <p:cNvPr id="16391" name="Text Box 6"/>
          <p:cNvSpPr txBox="1">
            <a:spLocks noChangeArrowheads="1"/>
          </p:cNvSpPr>
          <p:nvPr/>
        </p:nvSpPr>
        <p:spPr bwMode="auto">
          <a:xfrm>
            <a:off x="0" y="9431338"/>
            <a:ext cx="2946400" cy="49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144" tIns="46072" rIns="92144" bIns="46072" anchor="ctr"/>
          <a:lstStyle/>
          <a:p>
            <a:pPr eaLnBrk="1" hangingPunct="1">
              <a:buClr>
                <a:srgbClr val="000000"/>
              </a:buClr>
              <a:buSzPct val="100000"/>
              <a:buFont typeface="Times New Roman" charset="0"/>
              <a:buNone/>
              <a:defRPr/>
            </a:pPr>
            <a:endParaRPr lang="de-DE"/>
          </a:p>
        </p:txBody>
      </p:sp>
      <p:sp>
        <p:nvSpPr>
          <p:cNvPr id="3" name="Rectangle 7"/>
          <p:cNvSpPr>
            <a:spLocks noGrp="1" noChangeArrowheads="1"/>
          </p:cNvSpPr>
          <p:nvPr>
            <p:ph type="sldNum"/>
          </p:nvPr>
        </p:nvSpPr>
        <p:spPr bwMode="auto">
          <a:xfrm>
            <a:off x="3849688" y="9431338"/>
            <a:ext cx="2944812" cy="495300"/>
          </a:xfrm>
          <a:prstGeom prst="rect">
            <a:avLst/>
          </a:prstGeom>
          <a:noFill/>
          <a:ln>
            <a:noFill/>
          </a:ln>
          <a:effectLst/>
        </p:spPr>
        <p:txBody>
          <a:bodyPr vert="horz" wrap="square" lIns="90693" tIns="47160" rIns="90693" bIns="47160" numCol="1" anchor="b" anchorCtr="0" compatLnSpc="1">
            <a:prstTxWarp prst="textNoShape">
              <a:avLst/>
            </a:prstTxWarp>
          </a:bodyPr>
          <a:lstStyle>
            <a:lvl1pPr algn="r" eaLnBrk="1" hangingPunct="1">
              <a:buSzPct val="10000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defRPr>
            </a:lvl1pPr>
          </a:lstStyle>
          <a:p>
            <a:pPr>
              <a:defRPr/>
            </a:pPr>
            <a:fld id="{EDA8A908-87AE-484A-8FB7-135C02FE5B50}" type="slidenum">
              <a:rPr lang="de-AT"/>
              <a:pPr>
                <a:defRPr/>
              </a:pPr>
              <a:t>‹Nr.›</a:t>
            </a:fld>
            <a:endParaRPr lang="de-AT"/>
          </a:p>
        </p:txBody>
      </p:sp>
    </p:spTree>
    <p:extLst>
      <p:ext uri="{BB962C8B-B14F-4D97-AF65-F5344CB8AC3E}">
        <p14:creationId xmlns:p14="http://schemas.microsoft.com/office/powerpoint/2010/main" val="912395835"/>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imoe.at/2022/11/25/25-november-2022-wien-auffuehrung-theaterstueck-interpride-ein-stueck-aktivism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erstandard.at/story/2000081431940/wozu-braucht-es-die-regenbogenparad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hosiwien.a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oe1.orf.at/artikel/257093/Keine-Witwenpension-fuer-Dohnal-Gefaehrti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geschichtewiki.wien.gv.at/Johanna_Dohna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rstandard.at/story/2000140971609/transzebrastreifen-zeichen-gegen-diskriminieru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qwien.at/2013/03/11/ein-jahrhundertlebe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e.wikipedia.org/wiki/Berg_und_L%C3%B6wenherz"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loewenherz.at/index.php"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dmin.ch/gov/de/start/dokumentation/medienmitteilungen.msg-id-92335.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ontrapunkte.hypotheses.org/32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48B878F7-5D19-8344-BCFA-BC63438C7479}" type="slidenum">
              <a:rPr lang="de-AT" smtClean="0"/>
              <a:pPr>
                <a:defRPr/>
              </a:pPr>
              <a:t>1</a:t>
            </a:fld>
            <a:endParaRPr lang="de-AT"/>
          </a:p>
        </p:txBody>
      </p:sp>
      <p:sp>
        <p:nvSpPr>
          <p:cNvPr id="19459"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906463" y="4714875"/>
            <a:ext cx="4983162" cy="4468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92144" tIns="46072" rIns="92144" bIns="46072" anchor="ctr"/>
          <a:lstStyle/>
          <a:p>
            <a:endParaRPr lang="de-DE"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10</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92144" tIns="46072" rIns="92144" bIns="46072" anchor="ctr"/>
          <a:lstStyle/>
          <a:p>
            <a:pPr rtl="0" fontAlgn="base">
              <a:spcBef>
                <a:spcPts val="0"/>
              </a:spcBef>
              <a:spcAft>
                <a:spcPts val="800"/>
              </a:spcAft>
              <a:buFont typeface="Arial" panose="020B0604020202020204" pitchFamily="34" charset="0"/>
              <a:buNone/>
            </a:pPr>
            <a:r>
              <a:rPr lang="de-DE" sz="1800" b="0" i="0" u="none" strike="noStrike" dirty="0">
                <a:solidFill>
                  <a:srgbClr val="000000"/>
                </a:solidFill>
                <a:effectLst/>
                <a:latin typeface="Calibri" panose="020F0502020204030204" pitchFamily="34" charset="0"/>
              </a:rPr>
              <a:t>Weiters gilt:</a:t>
            </a:r>
          </a:p>
          <a:p>
            <a:pPr marL="285750" marR="0" lvl="0" indent="-285750" algn="l" defTabSz="449263" rtl="0" eaLnBrk="0" fontAlgn="base" latinLnBrk="0" hangingPunct="0">
              <a:lnSpc>
                <a:spcPct val="100000"/>
              </a:lnSpc>
              <a:spcBef>
                <a:spcPts val="0"/>
              </a:spcBef>
              <a:spcAft>
                <a:spcPts val="800"/>
              </a:spcAft>
              <a:buClr>
                <a:srgbClr val="000000"/>
              </a:buClr>
              <a:buSzPct val="100000"/>
              <a:buFont typeface="Symbol" panose="05050102010706020507" pitchFamily="18" charset="2"/>
              <a:buChar char="-"/>
              <a:tabLst/>
              <a:defRPr/>
            </a:pPr>
            <a:r>
              <a:rPr lang="de-AT" sz="1800" kern="0" dirty="0">
                <a:effectLst/>
                <a:latin typeface="Calibri" panose="020F0502020204030204" pitchFamily="34" charset="0"/>
                <a:ea typeface="Times New Roman" panose="02020603050405020304" pitchFamily="18" charset="0"/>
              </a:rPr>
              <a:t>Isländische Vornamen werden im nationalen Namensregister nicht mehr nach „männlich“ oder „weiblich“ unterschieden. Jede*r kann, unabhängig vom Geschlecht</a:t>
            </a:r>
            <a:r>
              <a:rPr lang="de-DE" sz="1800" b="0" i="0" u="none" strike="noStrike" kern="0" dirty="0">
                <a:solidFill>
                  <a:srgbClr val="000000"/>
                </a:solidFill>
                <a:effectLst/>
                <a:latin typeface="Calibri" panose="020F0502020204030204" pitchFamily="34" charset="0"/>
                <a:ea typeface="Times New Roman" panose="02020603050405020304" pitchFamily="18" charset="0"/>
              </a:rPr>
              <a:t>, </a:t>
            </a:r>
            <a:r>
              <a:rPr lang="de-AT" sz="1800" kern="0" dirty="0">
                <a:effectLst/>
                <a:latin typeface="Calibri" panose="020F0502020204030204" pitchFamily="34" charset="0"/>
                <a:ea typeface="Times New Roman" panose="02020603050405020304" pitchFamily="18" charset="0"/>
              </a:rPr>
              <a:t>jeden Namen aus dem Register annehmen.</a:t>
            </a:r>
          </a:p>
          <a:p>
            <a:pPr marL="285750" indent="-285750" rtl="0" fontAlgn="base">
              <a:spcBef>
                <a:spcPts val="0"/>
              </a:spcBef>
              <a:spcAft>
                <a:spcPts val="800"/>
              </a:spcAft>
              <a:buFont typeface="Symbol" panose="05050102010706020507" pitchFamily="18" charset="2"/>
              <a:buChar char="-"/>
            </a:pPr>
            <a:r>
              <a:rPr lang="de-AT" sz="1800" kern="0" dirty="0">
                <a:effectLst/>
                <a:latin typeface="Calibri" panose="020F0502020204030204" pitchFamily="34" charset="0"/>
                <a:ea typeface="Times New Roman" panose="02020603050405020304" pitchFamily="18" charset="0"/>
              </a:rPr>
              <a:t>Das Gesetz zur Geschlechterautonomie erlaubt es, das offizielle Geschlecht entsprechend der eigenen Lebenserfahrung zu ändern und sich weder als männlich noch als weiblich registrieren zu lassen (auf Dokumenten mit einem „X" gekennzeichnet).</a:t>
            </a:r>
            <a:endParaRPr lang="de-DE" sz="1800" b="0" i="0" u="none" strike="noStrike" kern="0" dirty="0">
              <a:solidFill>
                <a:srgbClr val="000000"/>
              </a:solidFill>
              <a:effectLst/>
              <a:latin typeface="Calibri" panose="020F0502020204030204" pitchFamily="34" charset="0"/>
              <a:ea typeface="Times New Roman" panose="02020603050405020304" pitchFamily="18" charset="0"/>
            </a:endParaRPr>
          </a:p>
          <a:p>
            <a:pPr marL="0" indent="0" rtl="0" fontAlgn="base">
              <a:spcBef>
                <a:spcPts val="0"/>
              </a:spcBef>
              <a:spcAft>
                <a:spcPts val="800"/>
              </a:spcAft>
              <a:buFont typeface="Symbol" panose="05050102010706020507" pitchFamily="18" charset="2"/>
              <a:buNone/>
            </a:pPr>
            <a:r>
              <a:rPr lang="de-DE" sz="1800" b="0" i="0" u="none" strike="noStrike" dirty="0">
                <a:solidFill>
                  <a:srgbClr val="000000"/>
                </a:solidFill>
                <a:effectLst/>
                <a:latin typeface="Calibri" panose="020F0502020204030204" pitchFamily="34" charset="0"/>
              </a:rPr>
              <a:t>Quelle: </a:t>
            </a:r>
            <a:r>
              <a:rPr lang="de-DE" sz="1800" b="0" i="0" u="sng" strike="noStrike" dirty="0">
                <a:solidFill>
                  <a:srgbClr val="0000FF"/>
                </a:solidFill>
                <a:effectLst/>
                <a:latin typeface="Calibri" panose="020F0502020204030204" pitchFamily="34" charset="0"/>
              </a:rPr>
              <a:t>www.icelandreview.com/news/icelandic-names-will-no-longer-be-gendered</a:t>
            </a:r>
            <a:r>
              <a:rPr lang="de-DE" sz="1800" b="0" i="0" u="none" strike="noStrike" dirty="0">
                <a:solidFill>
                  <a:srgbClr val="0000FF"/>
                </a:solidFill>
                <a:effectLst/>
                <a:latin typeface="Calibri" panose="020F0502020204030204" pitchFamily="34" charset="0"/>
              </a:rPr>
              <a:t>, übersetzt von EfEU</a:t>
            </a:r>
            <a:endParaRPr lang="de-DE" dirty="0">
              <a:latin typeface="Times New Roman" charset="0"/>
            </a:endParaRPr>
          </a:p>
        </p:txBody>
      </p:sp>
    </p:spTree>
    <p:extLst>
      <p:ext uri="{BB962C8B-B14F-4D97-AF65-F5344CB8AC3E}">
        <p14:creationId xmlns:p14="http://schemas.microsoft.com/office/powerpoint/2010/main" val="181929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11</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12</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94258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13</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207700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14</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de-AT" sz="1200" kern="100" dirty="0">
                <a:effectLst/>
                <a:latin typeface="Calibri" panose="020F0502020204030204" pitchFamily="34" charset="0"/>
                <a:ea typeface="Calibri" panose="020F0502020204030204" pitchFamily="34" charset="0"/>
                <a:cs typeface="Arial" panose="020B0604020202020204" pitchFamily="34" charset="0"/>
              </a:rPr>
              <a:t>EP steht für „Extended Play“</a:t>
            </a:r>
          </a:p>
          <a:p>
            <a:endParaRPr lang="de-DE" dirty="0">
              <a:latin typeface="Times New Roman" charset="0"/>
            </a:endParaRPr>
          </a:p>
        </p:txBody>
      </p:sp>
    </p:spTree>
    <p:extLst>
      <p:ext uri="{BB962C8B-B14F-4D97-AF65-F5344CB8AC3E}">
        <p14:creationId xmlns:p14="http://schemas.microsoft.com/office/powerpoint/2010/main" val="81790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15</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045730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16</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17</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55870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C: „Die Skulptur formt den imaginären Schatten eines Regenbogens auf einem schwaneneiförmigen Grund. In der Natur ist der Regenbogen eine komplexe Erscheinung – kraftvoll und fragil zugleich. Er erscheint nur, wenn ganz bestimmte Bedingungen erfüllt sind. Der sechsfarbige Regenbogen ist heute international als Symbol der queeren Bewegung bekannt, aus deren Mitte heraus er in den 1970er-Jahren entstanden ist. Durch die Abwandlung der Farben in unterschiedlich schattierte Grautöne wird ein mehrdeutiges Bild geformt, das Trauer und Hoffnung vereint. Gesellschaftliche Gleichberechtigung und Akzeptanz sind auch heute noch keine Selbstverständlichkeit. Das Denkmal soll das Gedenken an die als Homosexuelle diskriminierten, verfolgten und ermordeten Menschen lebendig halten. ‚Die Skulptur steht für eine solidarische Erinnerung – jetzt und in der Zukunft‘, so Sarah Ortmeyer und Karl </a:t>
            </a:r>
            <a:r>
              <a:rPr lang="de-DE" dirty="0" err="1"/>
              <a:t>Kolbitz</a:t>
            </a:r>
            <a:r>
              <a:rPr lang="de-DE" dirty="0"/>
              <a:t>.</a:t>
            </a:r>
          </a:p>
          <a:p>
            <a:endParaRPr lang="de-DE" dirty="0"/>
          </a:p>
          <a:p>
            <a:r>
              <a:rPr lang="de-DE" dirty="0"/>
              <a:t>Nach einem umfassenden Community-Beteiligungsprozess lobte die Stadt Wien 2021 einen offenen Wettbewerb für ein ‚Denkmal für Männer und Frauen, die Opfer der Homosexuellen-Verfolgung in der NS-Zeit wurden‘, aus, den Sarah Ortmeyer und Karl </a:t>
            </a:r>
            <a:r>
              <a:rPr lang="de-DE" dirty="0" err="1"/>
              <a:t>Kolbitz</a:t>
            </a:r>
            <a:r>
              <a:rPr lang="de-DE" dirty="0"/>
              <a:t> gewannen.</a:t>
            </a:r>
            <a:br>
              <a:rPr lang="de-DE" dirty="0"/>
            </a:br>
            <a:br>
              <a:rPr lang="de-DE" dirty="0"/>
            </a:br>
            <a:r>
              <a:rPr lang="de-DE" dirty="0"/>
              <a:t>Homosexualität unter erwachsenen Personen war in Österreich von 1852 bis 1971 strafbar. Nach dem ‚Anschluss‘ Österreichs an das Deutsche Reich im März 1938 erhöhte sich die Anzahl der als Homosexuelle verfolgten Männer und Frauen dramatisch, die Strafmaße stiegen deutlich. Die nationalsozialistischen Behörden kriminalisierten die Beschuldigten, verbrachten sie ins Gefängnis, in die Nervenklinik, den Operationssaal oder in Konzentrationslager. Allein aus Wien wurden mehr als hundert Männer in Konzentrationslager deportiert, weniger als ein Drittel der Verfolgten überlebte. Nach der Befreiung Österreichs wurde niemand von ihnen als Opfer des Nationalsozialismus anerkannt.“</a:t>
            </a:r>
          </a:p>
          <a:p>
            <a:r>
              <a:rPr lang="de-DE" dirty="0"/>
              <a:t>Quelle: </a:t>
            </a:r>
            <a:r>
              <a:rPr lang="de-DE" u="sng" dirty="0"/>
              <a:t>www.koer.or.at/projekte/arcus-schatten-eines-regenbogens</a:t>
            </a:r>
            <a:endParaRPr lang="de-AT" u="sng" dirty="0"/>
          </a:p>
        </p:txBody>
      </p:sp>
      <p:sp>
        <p:nvSpPr>
          <p:cNvPr id="4" name="Foliennummernplatzhalter 3"/>
          <p:cNvSpPr>
            <a:spLocks noGrp="1"/>
          </p:cNvSpPr>
          <p:nvPr>
            <p:ph type="sldNum"/>
          </p:nvPr>
        </p:nvSpPr>
        <p:spPr/>
        <p:txBody>
          <a:bodyPr/>
          <a:lstStyle/>
          <a:p>
            <a:pPr>
              <a:defRPr/>
            </a:pPr>
            <a:fld id="{EDA8A908-87AE-484A-8FB7-135C02FE5B50}" type="slidenum">
              <a:rPr lang="de-AT" smtClean="0"/>
              <a:pPr>
                <a:defRPr/>
              </a:pPr>
              <a:t>18</a:t>
            </a:fld>
            <a:endParaRPr lang="de-AT"/>
          </a:p>
        </p:txBody>
      </p:sp>
    </p:spTree>
    <p:extLst>
      <p:ext uri="{BB962C8B-B14F-4D97-AF65-F5344CB8AC3E}">
        <p14:creationId xmlns:p14="http://schemas.microsoft.com/office/powerpoint/2010/main" val="176296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19</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149700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2</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270293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20</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pPr rtl="0">
              <a:spcBef>
                <a:spcPts val="0"/>
              </a:spcBef>
              <a:spcAft>
                <a:spcPts val="800"/>
              </a:spcAft>
            </a:pPr>
            <a:r>
              <a:rPr lang="de-DE" sz="1800" b="0" i="0" u="none" strike="noStrike" dirty="0">
                <a:solidFill>
                  <a:srgbClr val="000000"/>
                </a:solidFill>
                <a:effectLst/>
                <a:latin typeface="Arial" panose="020B0604020202020204" pitchFamily="34" charset="0"/>
              </a:rPr>
              <a:t>„</a:t>
            </a:r>
            <a:r>
              <a:rPr lang="de-DE" sz="1800" b="0" i="0" u="none" strike="noStrike" dirty="0">
                <a:solidFill>
                  <a:srgbClr val="000000"/>
                </a:solidFill>
                <a:effectLst/>
                <a:latin typeface="Calibri" panose="020F0502020204030204" pitchFamily="34" charset="0"/>
              </a:rPr>
              <a:t>Im Mainstream werden </a:t>
            </a:r>
            <a:r>
              <a:rPr lang="de-DE" sz="1800" b="0" i="0" u="none" strike="noStrike" dirty="0" err="1">
                <a:solidFill>
                  <a:srgbClr val="000000"/>
                </a:solidFill>
                <a:effectLst/>
                <a:latin typeface="Calibri" panose="020F0502020204030204" pitchFamily="34" charset="0"/>
              </a:rPr>
              <a:t>Inter</a:t>
            </a:r>
            <a:r>
              <a:rPr lang="de-DE" sz="1800" b="0" i="0" u="none" strike="noStrike" dirty="0">
                <a:solidFill>
                  <a:srgbClr val="000000"/>
                </a:solidFill>
                <a:effectLst/>
                <a:latin typeface="Calibri" panose="020F0502020204030204" pitchFamily="34" charset="0"/>
              </a:rPr>
              <a:t>*Personen meist verzerrt und voyeuristisch dargestellt. Was sind aber ihre eigenen Geschichten, die sie teilen wollen? Warum sind die Darsteller*innen Aktivist*innen geworden und vice </a:t>
            </a:r>
            <a:r>
              <a:rPr lang="de-DE" sz="1800" b="0" i="0" u="none" strike="noStrike" dirty="0" err="1">
                <a:solidFill>
                  <a:srgbClr val="000000"/>
                </a:solidFill>
                <a:effectLst/>
                <a:latin typeface="Calibri" panose="020F0502020204030204" pitchFamily="34" charset="0"/>
              </a:rPr>
              <a:t>versa</a:t>
            </a:r>
            <a:r>
              <a:rPr lang="de-DE" sz="1800" b="0" i="0" u="none" strike="noStrike" dirty="0">
                <a:solidFill>
                  <a:srgbClr val="000000"/>
                </a:solidFill>
                <a:effectLst/>
                <a:latin typeface="Calibri" panose="020F0502020204030204" pitchFamily="34" charset="0"/>
              </a:rPr>
              <a:t>?</a:t>
            </a:r>
            <a:endParaRPr lang="de-DE" dirty="0">
              <a:effectLst/>
            </a:endParaRPr>
          </a:p>
          <a:p>
            <a:pPr rtl="0">
              <a:spcBef>
                <a:spcPts val="0"/>
              </a:spcBef>
              <a:spcAft>
                <a:spcPts val="800"/>
              </a:spcAft>
            </a:pPr>
            <a:r>
              <a:rPr lang="de-DE" sz="1800" b="0" i="0" u="none" strike="noStrike" dirty="0">
                <a:solidFill>
                  <a:srgbClr val="000000"/>
                </a:solidFill>
                <a:effectLst/>
                <a:latin typeface="Calibri" panose="020F0502020204030204" pitchFamily="34" charset="0"/>
              </a:rPr>
              <a:t>Warum kämpfen sie für die Menschenrechte, die Sichtbarkeit und Enttabuisierung von Menschen mit Variationen der Geschlechtsmerkmale? Was sind die nicht erzählten Geschichten?</a:t>
            </a:r>
            <a:endParaRPr lang="de-DE" dirty="0">
              <a:effectLst/>
            </a:endParaRPr>
          </a:p>
          <a:p>
            <a:pPr rtl="0">
              <a:spcBef>
                <a:spcPts val="0"/>
              </a:spcBef>
              <a:spcAft>
                <a:spcPts val="800"/>
              </a:spcAft>
            </a:pPr>
            <a:r>
              <a:rPr lang="de-DE" sz="1800" b="0" i="0" u="none" strike="noStrike" dirty="0">
                <a:solidFill>
                  <a:srgbClr val="000000"/>
                </a:solidFill>
                <a:effectLst/>
                <a:latin typeface="Calibri" panose="020F0502020204030204" pitchFamily="34" charset="0"/>
              </a:rPr>
              <a:t>Im Setting einer TV-Talkshow teilen die intergeschlechtlichen Darsteller*innen ihre eigenen Stories und Erlebnisse, mal krass, mal traurig mal lustig oder auch absurd.”</a:t>
            </a:r>
            <a:endParaRPr lang="de-DE" dirty="0">
              <a:effectLst/>
            </a:endParaRPr>
          </a:p>
          <a:p>
            <a:r>
              <a:rPr lang="de-DE" sz="1800" b="0" i="0" u="none" strike="noStrike" dirty="0">
                <a:solidFill>
                  <a:srgbClr val="000000"/>
                </a:solidFill>
                <a:effectLst/>
                <a:latin typeface="Calibri" panose="020F0502020204030204" pitchFamily="34" charset="0"/>
              </a:rPr>
              <a:t>Quelle:</a:t>
            </a:r>
            <a:r>
              <a:rPr lang="de-DE" sz="1800" b="0" i="0" u="none" strike="noStrike" dirty="0">
                <a:solidFill>
                  <a:schemeClr val="tx1"/>
                </a:solidFill>
                <a:effectLst/>
                <a:latin typeface="Calibri" panose="020F0502020204030204" pitchFamily="34" charset="0"/>
              </a:rPr>
              <a:t> </a:t>
            </a:r>
            <a:r>
              <a:rPr lang="de-DE" sz="18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https://vimoe.at/2022/11/25/25-november-2022-wien-auffuehrung-theaterstueck-interpride-ein-stueck-aktivismus</a:t>
            </a:r>
            <a:endParaRPr lang="de-DE" dirty="0">
              <a:solidFill>
                <a:schemeClr val="tx1"/>
              </a:solidFill>
              <a:latin typeface="Times New Roman" charset="0"/>
            </a:endParaRPr>
          </a:p>
        </p:txBody>
      </p:sp>
    </p:spTree>
    <p:extLst>
      <p:ext uri="{BB962C8B-B14F-4D97-AF65-F5344CB8AC3E}">
        <p14:creationId xmlns:p14="http://schemas.microsoft.com/office/powerpoint/2010/main" val="2226423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22</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27138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23</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r>
              <a:rPr lang="de-DE" dirty="0">
                <a:latin typeface="Times New Roman" charset="0"/>
              </a:rPr>
              <a:t>Eigentlich kippte der Operationszwang schon 2009. In diesem Jahr </a:t>
            </a:r>
            <a:r>
              <a:rPr lang="de-DE" dirty="0"/>
              <a:t>stellte der Verwaltungsgerichtshof erstmals explizit fest, „dass ein schwerwiegender operativer Eingriff, wie etwa die von der belangten Behörde geforderte Entfernung der primären Geschlechtsmerkmale, keine notwendige Voraussetzung für eine deutliche Annäherung an das äußere Erscheinungsbild des anderen Geschlechts ist“. Dennoch dauerte es bis 2010 und brauchte weitere Klagen bis endgültig feststand, dass der Operationszwang nun Geschichte ist. </a:t>
            </a:r>
            <a:br>
              <a:rPr lang="de-DE" dirty="0"/>
            </a:br>
            <a:r>
              <a:rPr lang="de-DE" dirty="0"/>
              <a:t>Quelle: </a:t>
            </a:r>
            <a:r>
              <a:rPr lang="de-DE" u="sng" dirty="0"/>
              <a:t>www.transx.at/Pub/Rechtsentwicklung.php</a:t>
            </a:r>
            <a:endParaRPr lang="de-DE" u="sng" dirty="0">
              <a:latin typeface="Times New Roman" charset="0"/>
            </a:endParaRPr>
          </a:p>
        </p:txBody>
      </p:sp>
    </p:spTree>
    <p:extLst>
      <p:ext uri="{BB962C8B-B14F-4D97-AF65-F5344CB8AC3E}">
        <p14:creationId xmlns:p14="http://schemas.microsoft.com/office/powerpoint/2010/main" val="1826180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24</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57655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25</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1710825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26</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pPr rtl="0">
              <a:spcBef>
                <a:spcPts val="0"/>
              </a:spcBef>
              <a:spcAft>
                <a:spcPts val="800"/>
              </a:spcAft>
            </a:pPr>
            <a:r>
              <a:rPr lang="de-DE" sz="1800" b="0" i="0" u="none" strike="noStrike" dirty="0">
                <a:solidFill>
                  <a:srgbClr val="000000"/>
                </a:solidFill>
                <a:effectLst/>
                <a:latin typeface="Calibri" panose="020F0502020204030204" pitchFamily="34" charset="0"/>
              </a:rPr>
              <a:t>1996 existierten noch drei Strafrechtsparagrafen, die das Leben queerer Personen </a:t>
            </a:r>
            <a:r>
              <a:rPr lang="de-AT" sz="1800" b="0" i="0" u="none" strike="noStrike" kern="1200" dirty="0">
                <a:solidFill>
                  <a:srgbClr val="000000"/>
                </a:solidFill>
                <a:effectLst/>
                <a:latin typeface="Calibri" panose="020F0502020204030204" pitchFamily="34" charset="0"/>
                <a:ea typeface="ＭＳ Ｐゴシック" charset="0"/>
              </a:rPr>
              <a:t>kriminalisierten</a:t>
            </a:r>
            <a:r>
              <a:rPr lang="de-DE" sz="1800" b="0" i="0" u="none" strike="noStrike" kern="1200" dirty="0">
                <a:solidFill>
                  <a:srgbClr val="000000"/>
                </a:solidFill>
                <a:effectLst/>
                <a:latin typeface="Calibri" panose="020F0502020204030204" pitchFamily="34" charset="0"/>
                <a:ea typeface="ＭＳ Ｐゴシック" charset="0"/>
              </a:rPr>
              <a:t>. Bereits </a:t>
            </a:r>
            <a:r>
              <a:rPr lang="de-DE" sz="1800" b="0" i="0" u="none" strike="noStrike" dirty="0">
                <a:solidFill>
                  <a:srgbClr val="000000"/>
                </a:solidFill>
                <a:effectLst/>
                <a:latin typeface="Calibri" panose="020F0502020204030204" pitchFamily="34" charset="0"/>
              </a:rPr>
              <a:t>1982 organisierte die HOSI ein halbtägiges Festival und einen inoffiziellen Marsch; 1984 fand eine Parade auf der Kärntnerstraße in Wien, organisiert von unterschiedlichen aktivistischen Gruppen, statt. </a:t>
            </a:r>
          </a:p>
          <a:p>
            <a:pPr rtl="0">
              <a:spcBef>
                <a:spcPts val="0"/>
              </a:spcBef>
              <a:spcAft>
                <a:spcPts val="800"/>
              </a:spcAft>
            </a:pPr>
            <a:r>
              <a:rPr lang="de-AT" sz="1200" b="0" i="0" u="none" strike="noStrike" dirty="0">
                <a:solidFill>
                  <a:srgbClr val="000000"/>
                </a:solidFill>
                <a:effectLst/>
                <a:latin typeface="Calibri" panose="020F0502020204030204" pitchFamily="34" charset="0"/>
              </a:rPr>
              <a:t>Nähere Infos (auch zu den Strafrechtsparagraphen): </a:t>
            </a:r>
            <a:r>
              <a:rPr lang="de-AT" sz="1200" b="0" i="0" u="sng" strike="noStrike" dirty="0">
                <a:solidFill>
                  <a:srgbClr val="0000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www.derstandard.at/story/2000081431940/wozu-braucht-es-die-regenbogenparade</a:t>
            </a:r>
            <a:endParaRPr lang="de-DE" dirty="0">
              <a:effectLst/>
            </a:endParaRPr>
          </a:p>
          <a:p>
            <a:pPr rtl="0">
              <a:spcBef>
                <a:spcPts val="0"/>
              </a:spcBef>
              <a:spcAft>
                <a:spcPts val="800"/>
              </a:spcAft>
            </a:pPr>
            <a:endParaRPr lang="de-DE" sz="1800" b="0" i="0" u="none" strike="noStrike" dirty="0">
              <a:solidFill>
                <a:srgbClr val="000000"/>
              </a:solidFill>
              <a:effectLst/>
              <a:latin typeface="Calibri" panose="020F0502020204030204" pitchFamily="34" charset="0"/>
            </a:endParaRPr>
          </a:p>
          <a:p>
            <a:pPr rtl="0">
              <a:spcBef>
                <a:spcPts val="0"/>
              </a:spcBef>
              <a:spcAft>
                <a:spcPts val="800"/>
              </a:spcAft>
            </a:pPr>
            <a:r>
              <a:rPr lang="de-DE" sz="1800" b="0" i="0" u="none" strike="noStrike" dirty="0">
                <a:solidFill>
                  <a:srgbClr val="000000"/>
                </a:solidFill>
                <a:effectLst/>
                <a:latin typeface="Calibri" panose="020F0502020204030204" pitchFamily="34" charset="0"/>
              </a:rPr>
              <a:t>An der Regenbogenparade, die gegen den Uhrzeigersinn über den Ring zieht, nehmen jedes Jahr hunderttausende Teilnehmer*innen teil. Organisiert wird die Parade seit 2003 von der HOSI. </a:t>
            </a:r>
            <a:endParaRPr lang="de-DE" dirty="0">
              <a:effectLst/>
            </a:endParaRPr>
          </a:p>
          <a:p>
            <a:r>
              <a:rPr lang="de-AT" sz="1800" b="0" i="0" u="none" strike="noStrike" dirty="0">
                <a:solidFill>
                  <a:srgbClr val="000000"/>
                </a:solidFill>
                <a:effectLst/>
                <a:latin typeface="Calibri" panose="020F0502020204030204" pitchFamily="34" charset="0"/>
              </a:rPr>
              <a:t>Quelle:</a:t>
            </a:r>
            <a:r>
              <a:rPr lang="de-AT" sz="1800" b="0" i="0" u="none" strike="noStrike" dirty="0">
                <a:solidFill>
                  <a:srgbClr val="0000FF"/>
                </a:solidFill>
                <a:effectLst/>
                <a:latin typeface="Calibri" panose="020F0502020204030204" pitchFamily="34" charset="0"/>
              </a:rPr>
              <a:t> </a:t>
            </a:r>
            <a:r>
              <a:rPr lang="de-AT" sz="1800" b="0" i="0" u="sng" strike="noStrike" kern="1200" dirty="0">
                <a:solidFill>
                  <a:srgbClr val="0000FF"/>
                </a:solidFill>
                <a:effectLst/>
                <a:latin typeface="Calibri" panose="020F0502020204030204" pitchFamily="34" charset="0"/>
                <a:ea typeface="ＭＳ Ｐゴシック" charset="0"/>
                <a:hlinkClick r:id="rId4">
                  <a:extLst>
                    <a:ext uri="{A12FA001-AC4F-418D-AE19-62706E023703}">
                      <ahyp:hlinkClr xmlns:ahyp="http://schemas.microsoft.com/office/drawing/2018/hyperlinkcolor" val="tx"/>
                    </a:ext>
                  </a:extLst>
                </a:hlinkClick>
              </a:rPr>
              <a:t>www.hosiwien.at</a:t>
            </a:r>
            <a:endParaRPr lang="de-DE" sz="1800" b="0" i="0" u="sng" strike="noStrike" kern="1200" dirty="0">
              <a:solidFill>
                <a:srgbClr val="0000FF"/>
              </a:solidFill>
              <a:effectLst/>
              <a:latin typeface="Calibri" panose="020F0502020204030204" pitchFamily="34" charset="0"/>
              <a:ea typeface="ＭＳ Ｐゴシック" charset="0"/>
            </a:endParaRPr>
          </a:p>
        </p:txBody>
      </p:sp>
    </p:spTree>
    <p:extLst>
      <p:ext uri="{BB962C8B-B14F-4D97-AF65-F5344CB8AC3E}">
        <p14:creationId xmlns:p14="http://schemas.microsoft.com/office/powerpoint/2010/main" val="349303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27</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931023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28</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1978991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spcBef>
                <a:spcPts val="0"/>
              </a:spcBef>
              <a:spcAft>
                <a:spcPts val="1100"/>
              </a:spcAft>
            </a:pPr>
            <a:r>
              <a:rPr lang="de-DE" sz="1800" b="0" i="0" u="none" strike="noStrike" dirty="0">
                <a:solidFill>
                  <a:srgbClr val="000000"/>
                </a:solidFill>
                <a:effectLst/>
                <a:latin typeface="Calibri" panose="020F0502020204030204" pitchFamily="34" charset="0"/>
              </a:rPr>
              <a:t>Anfang 2010 schlossen Johanna Dohnal und ihre Lebensgefährtin Annemarie </a:t>
            </a:r>
            <a:r>
              <a:rPr lang="de-DE" sz="1800" b="0" i="0" u="none" strike="noStrike" dirty="0" err="1">
                <a:solidFill>
                  <a:srgbClr val="000000"/>
                </a:solidFill>
                <a:effectLst/>
                <a:latin typeface="Calibri" panose="020F0502020204030204" pitchFamily="34" charset="0"/>
              </a:rPr>
              <a:t>Aufreiter</a:t>
            </a:r>
            <a:r>
              <a:rPr lang="de-DE" sz="1800" b="0" i="0" u="none" strike="noStrike" dirty="0">
                <a:solidFill>
                  <a:srgbClr val="000000"/>
                </a:solidFill>
                <a:effectLst/>
                <a:latin typeface="Calibri" panose="020F0502020204030204" pitchFamily="34" charset="0"/>
              </a:rPr>
              <a:t> (sie waren 30 Jahre liiert gewesen) eine „eingetragene Partnerschaft“, kurz nachdem dies in Österreich möglich war. Da sie aber weniger als die für die Zuerkennung einer Witwenpension erforderlichen drei Jahre verpartnert waren, weil dies rechtlich bis 2010 nicht möglich war, erhielt Annemarie </a:t>
            </a:r>
            <a:r>
              <a:rPr lang="de-DE" sz="1800" b="0" i="0" u="none" strike="noStrike" dirty="0" err="1">
                <a:solidFill>
                  <a:srgbClr val="000000"/>
                </a:solidFill>
                <a:effectLst/>
                <a:latin typeface="Calibri" panose="020F0502020204030204" pitchFamily="34" charset="0"/>
              </a:rPr>
              <a:t>Aufreiter</a:t>
            </a:r>
            <a:r>
              <a:rPr lang="de-DE" sz="1800" b="0" i="0" u="none" strike="noStrike" dirty="0">
                <a:solidFill>
                  <a:srgbClr val="000000"/>
                </a:solidFill>
                <a:effectLst/>
                <a:latin typeface="Calibri" panose="020F0502020204030204" pitchFamily="34" charset="0"/>
              </a:rPr>
              <a:t> keine Witwenpension, als Johanna Dohnal 2010 starb.</a:t>
            </a:r>
            <a:endParaRPr lang="de-DE" dirty="0">
              <a:effectLst/>
            </a:endParaRPr>
          </a:p>
          <a:p>
            <a:r>
              <a:rPr lang="de-DE" sz="1800" b="0" i="0" u="none" strike="noStrike" dirty="0">
                <a:solidFill>
                  <a:srgbClr val="000000"/>
                </a:solidFill>
                <a:effectLst/>
                <a:latin typeface="Calibri" panose="020F0502020204030204" pitchFamily="34" charset="0"/>
              </a:rPr>
              <a:t>Quellen:</a:t>
            </a:r>
            <a:r>
              <a:rPr lang="de-DE" sz="1800" b="0" i="0" u="none" strike="noStrike" dirty="0">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 </a:t>
            </a:r>
            <a:r>
              <a:rPr lang="de-DE" sz="1800" b="0" i="0" u="sng" strike="noStrike" dirty="0">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oe1.orf.at/</a:t>
            </a:r>
            <a:r>
              <a:rPr lang="de-DE" sz="1800" b="0" i="0" u="sng" strike="noStrike" dirty="0" err="1">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artikel</a:t>
            </a:r>
            <a:r>
              <a:rPr lang="de-DE" sz="1800" b="0" i="0" u="sng" strike="noStrike" dirty="0">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/257093/Keine-Witwenpension-</a:t>
            </a:r>
            <a:r>
              <a:rPr lang="de-DE" sz="1800" b="0" i="0" u="sng" strike="noStrike" dirty="0" err="1">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fuer</a:t>
            </a:r>
            <a:r>
              <a:rPr lang="de-DE" sz="1800" b="0" i="0" u="sng" strike="noStrike" dirty="0">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-Dohnal-</a:t>
            </a:r>
            <a:r>
              <a:rPr lang="de-DE" sz="1800" b="0" i="0" u="sng" strike="noStrike" dirty="0" err="1">
                <a:solidFill>
                  <a:srgbClr val="0000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Gefaehrtin</a:t>
            </a:r>
            <a:r>
              <a:rPr lang="de-DE" sz="1800" b="0" i="0" u="none" strike="noStrike" dirty="0">
                <a:solidFill>
                  <a:srgbClr val="0000FF"/>
                </a:solidFill>
                <a:effectLst/>
                <a:latin typeface="Calibri" panose="020F0502020204030204" pitchFamily="34" charset="0"/>
              </a:rPr>
              <a:t>; </a:t>
            </a:r>
            <a:r>
              <a:rPr lang="de-DE" sz="1800" b="0" i="0" u="sng" strike="noStrike" dirty="0">
                <a:solidFill>
                  <a:srgbClr val="0000FF"/>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www.geschichtewiki.wien.gv.at/Johanna_Dohnal</a:t>
            </a:r>
            <a:endParaRPr lang="de-AT" dirty="0">
              <a:solidFill>
                <a:srgbClr val="0000FF"/>
              </a:solidFill>
            </a:endParaRPr>
          </a:p>
        </p:txBody>
      </p:sp>
      <p:sp>
        <p:nvSpPr>
          <p:cNvPr id="4" name="Foliennummernplatzhalter 3"/>
          <p:cNvSpPr>
            <a:spLocks noGrp="1"/>
          </p:cNvSpPr>
          <p:nvPr>
            <p:ph type="sldNum"/>
          </p:nvPr>
        </p:nvSpPr>
        <p:spPr/>
        <p:txBody>
          <a:bodyPr/>
          <a:lstStyle/>
          <a:p>
            <a:pPr>
              <a:defRPr/>
            </a:pPr>
            <a:fld id="{EDA8A908-87AE-484A-8FB7-135C02FE5B50}" type="slidenum">
              <a:rPr lang="de-AT" smtClean="0"/>
              <a:pPr>
                <a:defRPr/>
              </a:pPr>
              <a:t>29</a:t>
            </a:fld>
            <a:endParaRPr lang="de-AT"/>
          </a:p>
        </p:txBody>
      </p:sp>
    </p:spTree>
    <p:extLst>
      <p:ext uri="{BB962C8B-B14F-4D97-AF65-F5344CB8AC3E}">
        <p14:creationId xmlns:p14="http://schemas.microsoft.com/office/powerpoint/2010/main" val="573186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31</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85988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3</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r>
              <a:rPr lang="de-DE" sz="1800" b="0" i="0" u="none" strike="noStrike" dirty="0">
                <a:solidFill>
                  <a:srgbClr val="000000"/>
                </a:solidFill>
                <a:effectLst/>
                <a:latin typeface="Calibri" panose="020F0502020204030204" pitchFamily="34" charset="0"/>
              </a:rPr>
              <a:t>Es gibt über 40 Regenbogen-Zebrastreifen in Wien (Stand Nov. 22). </a:t>
            </a:r>
            <a:br>
              <a:rPr lang="de-DE" sz="1800" b="0" i="0" u="none" strike="noStrike" dirty="0">
                <a:solidFill>
                  <a:srgbClr val="000000"/>
                </a:solidFill>
                <a:effectLst/>
                <a:latin typeface="Calibri" panose="020F0502020204030204" pitchFamily="34" charset="0"/>
              </a:rPr>
            </a:br>
            <a:r>
              <a:rPr lang="de-DE" sz="1800" b="0" i="0" u="none" strike="noStrike" dirty="0">
                <a:solidFill>
                  <a:srgbClr val="000000"/>
                </a:solidFill>
                <a:effectLst/>
                <a:latin typeface="Calibri" panose="020F0502020204030204" pitchFamily="34" charset="0"/>
              </a:rPr>
              <a:t>Quelle:</a:t>
            </a:r>
            <a:r>
              <a:rPr lang="de-DE" sz="1800" b="0" i="0" u="none" strike="noStrike" dirty="0">
                <a:solidFill>
                  <a:schemeClr val="tx1"/>
                </a:solidFill>
                <a:effectLst/>
                <a:latin typeface="Calibri" panose="020F0502020204030204" pitchFamily="34" charset="0"/>
              </a:rPr>
              <a:t> </a:t>
            </a:r>
            <a:r>
              <a:rPr lang="de-DE" sz="18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www.derstandard.at/story/2000140971609/transzebrastreifen-zeichen-gegen-diskriminierung</a:t>
            </a:r>
            <a:endParaRPr lang="de-DE" sz="1800" b="0" i="0" u="sng" strike="noStrike"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814448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32</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510224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35</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320669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36</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4248161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spcBef>
                <a:spcPts val="0"/>
              </a:spcBef>
              <a:spcAft>
                <a:spcPts val="800"/>
              </a:spcAft>
            </a:pPr>
            <a:r>
              <a:rPr lang="de-DE" sz="1200" b="0" i="0" u="none" strike="noStrike" dirty="0">
                <a:solidFill>
                  <a:srgbClr val="000000"/>
                </a:solidFill>
                <a:effectLst/>
                <a:latin typeface="Arial" panose="020B0604020202020204" pitchFamily="34" charset="0"/>
                <a:cs typeface="Arial" panose="020B0604020202020204" pitchFamily="34" charset="0"/>
              </a:rPr>
              <a:t>Der Roman basiert auf ausführlichen Interviews mit Margarete </a:t>
            </a:r>
            <a:r>
              <a:rPr lang="de-DE" sz="1200" b="0" i="0" u="none" strike="noStrike" dirty="0" err="1">
                <a:solidFill>
                  <a:srgbClr val="000000"/>
                </a:solidFill>
                <a:effectLst/>
                <a:latin typeface="Arial" panose="020B0604020202020204" pitchFamily="34" charset="0"/>
                <a:cs typeface="Arial" panose="020B0604020202020204" pitchFamily="34" charset="0"/>
              </a:rPr>
              <a:t>Csonka</a:t>
            </a:r>
            <a:r>
              <a:rPr lang="de-DE" sz="1200" b="0" i="0" u="none" strike="noStrike" dirty="0">
                <a:solidFill>
                  <a:srgbClr val="000000"/>
                </a:solidFill>
                <a:effectLst/>
                <a:latin typeface="Arial" panose="020B0604020202020204" pitchFamily="34" charset="0"/>
                <a:cs typeface="Arial" panose="020B0604020202020204" pitchFamily="34" charset="0"/>
              </a:rPr>
              <a:t> und wurde bereits im Jahr 2000 unter dem Titel „Heimliches Begehren. Die Geschichte der Sidonie C.“ veröffentlicht und 2012 vom </a:t>
            </a:r>
            <a:r>
              <a:rPr lang="de-DE" sz="1200" b="0" i="0" u="none" strike="noStrike" dirty="0" err="1">
                <a:solidFill>
                  <a:srgbClr val="000000"/>
                </a:solidFill>
                <a:effectLst/>
                <a:latin typeface="Arial" panose="020B0604020202020204" pitchFamily="34" charset="0"/>
                <a:cs typeface="Arial" panose="020B0604020202020204" pitchFamily="34" charset="0"/>
              </a:rPr>
              <a:t>Zaglossus</a:t>
            </a:r>
            <a:r>
              <a:rPr lang="de-DE" sz="1200" b="0" i="0" u="none" strike="noStrike" dirty="0">
                <a:solidFill>
                  <a:srgbClr val="000000"/>
                </a:solidFill>
                <a:effectLst/>
                <a:latin typeface="Arial" panose="020B0604020202020204" pitchFamily="34" charset="0"/>
                <a:cs typeface="Arial" panose="020B0604020202020204" pitchFamily="34" charset="0"/>
              </a:rPr>
              <a:t> Verlag neu aufgelegt. Margarte </a:t>
            </a:r>
            <a:r>
              <a:rPr lang="de-DE" sz="1200" b="0" i="0" u="none" strike="noStrike" dirty="0" err="1">
                <a:solidFill>
                  <a:srgbClr val="000000"/>
                </a:solidFill>
                <a:effectLst/>
                <a:latin typeface="Arial" panose="020B0604020202020204" pitchFamily="34" charset="0"/>
                <a:cs typeface="Arial" panose="020B0604020202020204" pitchFamily="34" charset="0"/>
              </a:rPr>
              <a:t>Csonka</a:t>
            </a:r>
            <a:r>
              <a:rPr lang="de-DE" sz="1200" b="0" i="0" u="none" strike="noStrike" dirty="0">
                <a:solidFill>
                  <a:srgbClr val="000000"/>
                </a:solidFill>
                <a:effectLst/>
                <a:latin typeface="Arial" panose="020B0604020202020204" pitchFamily="34" charset="0"/>
                <a:cs typeface="Arial" panose="020B0604020202020204" pitchFamily="34" charset="0"/>
              </a:rPr>
              <a:t> verstarb 1999 in ihrem 100. Lebensjahr.</a:t>
            </a:r>
          </a:p>
          <a:p>
            <a:pPr rtl="0">
              <a:spcBef>
                <a:spcPts val="0"/>
              </a:spcBef>
              <a:spcAft>
                <a:spcPts val="800"/>
              </a:spcAft>
            </a:pPr>
            <a:r>
              <a:rPr kumimoji="0" lang="de-DE"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Quelle: </a:t>
            </a:r>
            <a:r>
              <a:rPr lang="de-DE" sz="1050" b="0" i="0" u="none" strike="noStrike" dirty="0">
                <a:solidFill>
                  <a:srgbClr val="0000F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www.qwien.at/2013/03/11/ein-jahrhundertleben</a:t>
            </a:r>
            <a:r>
              <a:rPr lang="de-DE" sz="1050" b="0" i="0" u="none" strike="noStrike" dirty="0">
                <a:solidFill>
                  <a:srgbClr val="0000FF"/>
                </a:solidFill>
                <a:effectLst/>
                <a:latin typeface="Arial" panose="020B0604020202020204" pitchFamily="34" charset="0"/>
                <a:cs typeface="Arial" panose="020B0604020202020204" pitchFamily="34" charset="0"/>
              </a:rPr>
              <a:t> </a:t>
            </a:r>
          </a:p>
          <a:p>
            <a:endParaRPr lang="de-AT" dirty="0"/>
          </a:p>
        </p:txBody>
      </p:sp>
      <p:sp>
        <p:nvSpPr>
          <p:cNvPr id="4" name="Foliennummernplatzhalter 3"/>
          <p:cNvSpPr>
            <a:spLocks noGrp="1"/>
          </p:cNvSpPr>
          <p:nvPr>
            <p:ph type="sldNum"/>
          </p:nvPr>
        </p:nvSpPr>
        <p:spPr/>
        <p:txBody>
          <a:bodyPr/>
          <a:lstStyle/>
          <a:p>
            <a:pPr>
              <a:defRPr/>
            </a:pPr>
            <a:fld id="{EDA8A908-87AE-484A-8FB7-135C02FE5B50}" type="slidenum">
              <a:rPr lang="de-AT" smtClean="0"/>
              <a:pPr>
                <a:defRPr/>
              </a:pPr>
              <a:t>39</a:t>
            </a:fld>
            <a:endParaRPr lang="de-AT"/>
          </a:p>
        </p:txBody>
      </p:sp>
    </p:spTree>
    <p:extLst>
      <p:ext uri="{BB962C8B-B14F-4D97-AF65-F5344CB8AC3E}">
        <p14:creationId xmlns:p14="http://schemas.microsoft.com/office/powerpoint/2010/main" val="829735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40</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631288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41</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441256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42</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488522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43</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1226660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44</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pPr rtl="0">
              <a:spcBef>
                <a:spcPts val="0"/>
              </a:spcBef>
              <a:spcAft>
                <a:spcPts val="800"/>
              </a:spcAft>
            </a:pPr>
            <a:r>
              <a:rPr lang="de-DE" sz="1800" b="0" i="0" u="none" strike="noStrike" dirty="0">
                <a:solidFill>
                  <a:srgbClr val="000000"/>
                </a:solidFill>
                <a:effectLst/>
                <a:latin typeface="Calibri" panose="020F0502020204030204" pitchFamily="34" charset="0"/>
              </a:rPr>
              <a:t>Ursprünglich war </a:t>
            </a:r>
            <a:r>
              <a:rPr lang="de-DE" sz="1800" b="0" i="0" u="none" strike="noStrike" dirty="0">
                <a:solidFill>
                  <a:srgbClr val="000000"/>
                </a:solidFill>
                <a:effectLst/>
                <a:latin typeface="Arial" panose="020B0604020202020204" pitchFamily="34" charset="0"/>
              </a:rPr>
              <a:t>„</a:t>
            </a:r>
            <a:r>
              <a:rPr lang="de-DE" sz="1800" b="0" i="0" u="none" strike="noStrike" dirty="0">
                <a:solidFill>
                  <a:srgbClr val="000000"/>
                </a:solidFill>
                <a:effectLst/>
                <a:latin typeface="Calibri" panose="020F0502020204030204" pitchFamily="34" charset="0"/>
              </a:rPr>
              <a:t>Berg und Löwenherz” als lesbisch-schwules Tagescafé und Buchhandlung gegründet worden. Das Café, welches 2017 zusperren musste, verfügte über große Glasfenster, die sich im Sommer öffnen ließen - die Betreiber*innen wollten queeres Leben bewusst nicht verstecken. Anfangs gab es viel Diskussion um diese Fenster, weil man dachte, die Leute würden sich fürchten und die Kund*</a:t>
            </a:r>
            <a:r>
              <a:rPr lang="de-DE" sz="1800" b="0" i="0" u="none" strike="noStrike" dirty="0" err="1">
                <a:solidFill>
                  <a:srgbClr val="000000"/>
                </a:solidFill>
                <a:effectLst/>
                <a:latin typeface="Calibri" panose="020F0502020204030204" pitchFamily="34" charset="0"/>
              </a:rPr>
              <a:t>innenschaft</a:t>
            </a:r>
            <a:r>
              <a:rPr lang="de-DE" sz="1800" b="0" i="0" u="none" strike="noStrike" dirty="0">
                <a:solidFill>
                  <a:srgbClr val="000000"/>
                </a:solidFill>
                <a:effectLst/>
                <a:latin typeface="Calibri" panose="020F0502020204030204" pitchFamily="34" charset="0"/>
              </a:rPr>
              <a:t> würde ausbleiben. </a:t>
            </a:r>
            <a:endParaRPr lang="de-DE" dirty="0">
              <a:effectLst/>
            </a:endParaRPr>
          </a:p>
          <a:p>
            <a:r>
              <a:rPr lang="de-DE" sz="1800" b="0" i="0" u="none" strike="noStrike" dirty="0">
                <a:solidFill>
                  <a:srgbClr val="000000"/>
                </a:solidFill>
                <a:effectLst/>
                <a:latin typeface="Calibri" panose="020F0502020204030204" pitchFamily="34" charset="0"/>
              </a:rPr>
              <a:t>Quellen:</a:t>
            </a:r>
            <a:r>
              <a:rPr lang="de-DE" sz="1800" b="0" i="0" u="none" strike="noStrike" dirty="0">
                <a:solidFill>
                  <a:srgbClr val="0000FF"/>
                </a:solidFill>
                <a:effectLst/>
                <a:latin typeface="Calibri" panose="020F0502020204030204" pitchFamily="34" charset="0"/>
              </a:rPr>
              <a:t> </a:t>
            </a:r>
            <a:r>
              <a:rPr lang="de-DE" sz="1800" b="0" i="0" u="sng" strike="noStrike" dirty="0">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https://de.wikipedia.org/</a:t>
            </a:r>
            <a:r>
              <a:rPr lang="de-DE" sz="1800" b="0" i="0" u="sng" strike="noStrike" dirty="0" err="1">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wiki</a:t>
            </a:r>
            <a:r>
              <a:rPr lang="de-DE" sz="1800" b="0" i="0" u="sng" strike="noStrike" dirty="0">
                <a:solidFill>
                  <a:srgbClr val="CCCC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a:t>
            </a:r>
            <a:r>
              <a:rPr lang="de-DE" sz="1800" b="0" i="0" u="sng" strike="noStrike" dirty="0" err="1">
                <a:solidFill>
                  <a:srgbClr val="0000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Berg_und_Löwenherz</a:t>
            </a:r>
            <a:r>
              <a:rPr lang="de-DE" sz="1800" b="0" i="0" u="none" strike="noStrike" dirty="0">
                <a:solidFill>
                  <a:srgbClr val="0000FF"/>
                </a:solidFill>
                <a:effectLst/>
                <a:latin typeface="Calibri" panose="020F0502020204030204" pitchFamily="34" charset="0"/>
              </a:rPr>
              <a:t>; </a:t>
            </a:r>
            <a:r>
              <a:rPr lang="de-DE" sz="1800" b="0" i="0" u="sng" strike="noStrike" dirty="0">
                <a:solidFill>
                  <a:srgbClr val="0000FF"/>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www.loewenherz.at/index.php</a:t>
            </a:r>
            <a:r>
              <a:rPr lang="de-DE" sz="1800" b="0" i="0" u="none" strike="noStrike" dirty="0">
                <a:solidFill>
                  <a:srgbClr val="0000FF"/>
                </a:solidFill>
                <a:effectLst/>
                <a:latin typeface="Calibri" panose="020F0502020204030204" pitchFamily="34" charset="0"/>
              </a:rPr>
              <a:t> </a:t>
            </a:r>
            <a:endParaRPr lang="de-DE" dirty="0">
              <a:solidFill>
                <a:srgbClr val="0000FF"/>
              </a:solidFill>
              <a:latin typeface="Times New Roman" charset="0"/>
            </a:endParaRPr>
          </a:p>
        </p:txBody>
      </p:sp>
    </p:spTree>
    <p:extLst>
      <p:ext uri="{BB962C8B-B14F-4D97-AF65-F5344CB8AC3E}">
        <p14:creationId xmlns:p14="http://schemas.microsoft.com/office/powerpoint/2010/main" val="50374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48B878F7-5D19-8344-BCFA-BC63438C7479}" type="slidenum">
              <a:rPr lang="de-AT" smtClean="0"/>
              <a:pPr>
                <a:defRPr/>
              </a:pPr>
              <a:t>47</a:t>
            </a:fld>
            <a:endParaRPr lang="de-AT"/>
          </a:p>
        </p:txBody>
      </p:sp>
      <p:sp>
        <p:nvSpPr>
          <p:cNvPr id="19459"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906463" y="4714875"/>
            <a:ext cx="4983162" cy="4468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92144" tIns="46072" rIns="92144" bIns="46072" anchor="ctr"/>
          <a:lstStyle/>
          <a:p>
            <a:endParaRPr lang="de-DE">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4</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dirty="0">
              <a:solidFill>
                <a:schemeClr val="tx1"/>
              </a:solidFill>
              <a:latin typeface="Times New Roman" charset="0"/>
            </a:endParaRPr>
          </a:p>
        </p:txBody>
      </p:sp>
    </p:spTree>
    <p:extLst>
      <p:ext uri="{BB962C8B-B14F-4D97-AF65-F5344CB8AC3E}">
        <p14:creationId xmlns:p14="http://schemas.microsoft.com/office/powerpoint/2010/main" val="3561172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48</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r>
              <a:rPr lang="de-DE" sz="1800" b="0" i="0" u="none" strike="noStrike" baseline="0" dirty="0">
                <a:solidFill>
                  <a:srgbClr val="000000"/>
                </a:solidFill>
                <a:latin typeface="Poppins" panose="00000500000000000000" pitchFamily="2" charset="0"/>
              </a:rPr>
              <a:t>Falls es notwendig ist, vor der Millionenshow Begrifflichkeiten wie geschlechtliche und sexuelle Vielfalt oder die Abkürzung LGBTIAQ* zu klären, finden Sie dazu auf dieser Folie weitere Informationen.</a:t>
            </a:r>
            <a:endParaRPr lang="de-DE" dirty="0">
              <a:solidFill>
                <a:schemeClr val="tx1"/>
              </a:solidFill>
              <a:latin typeface="Times New Roman" charset="0"/>
            </a:endParaRPr>
          </a:p>
        </p:txBody>
      </p:sp>
    </p:spTree>
    <p:extLst>
      <p:ext uri="{BB962C8B-B14F-4D97-AF65-F5344CB8AC3E}">
        <p14:creationId xmlns:p14="http://schemas.microsoft.com/office/powerpoint/2010/main" val="3708091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0" i="0" u="none" strike="noStrike" baseline="0" dirty="0">
                <a:solidFill>
                  <a:srgbClr val="000000"/>
                </a:solidFill>
                <a:latin typeface="Poppins" panose="00000500000000000000" pitchFamily="2" charset="0"/>
              </a:rPr>
              <a:t>Eine englischsprachige Variante der Millionenshow (Spielbeschreibung, Fragen</a:t>
            </a:r>
            <a:r>
              <a:rPr lang="de-DE" sz="1800" b="0" i="0" u="none" strike="noStrike" baseline="0">
                <a:solidFill>
                  <a:srgbClr val="000000"/>
                </a:solidFill>
                <a:latin typeface="Poppins" panose="00000500000000000000" pitchFamily="2" charset="0"/>
              </a:rPr>
              <a:t>/Antworten, Link zur PPP) </a:t>
            </a:r>
            <a:r>
              <a:rPr lang="de-DE" sz="1800" b="0" i="0" u="none" strike="noStrike" baseline="0" dirty="0">
                <a:solidFill>
                  <a:srgbClr val="000000"/>
                </a:solidFill>
                <a:latin typeface="Poppins" panose="00000500000000000000" pitchFamily="2" charset="0"/>
              </a:rPr>
              <a:t>finden Sie auf </a:t>
            </a:r>
            <a:r>
              <a:rPr lang="de-AT" sz="1800" b="0" i="0" u="sng" strike="noStrike" baseline="0" dirty="0">
                <a:solidFill>
                  <a:srgbClr val="000000"/>
                </a:solidFill>
                <a:latin typeface="Poppins" panose="00000500000000000000" pitchFamily="2" charset="0"/>
              </a:rPr>
              <a:t>http://efeu.or.at/seiten/download/LGBTIAQ_Quiz_EfEU_2023.pdf</a:t>
            </a:r>
            <a:r>
              <a:rPr lang="de-AT" sz="1800" b="0" i="0" u="none" strike="noStrike" baseline="0" dirty="0">
                <a:solidFill>
                  <a:srgbClr val="000000"/>
                </a:solidFill>
                <a:latin typeface="Poppins" panose="00000500000000000000" pitchFamily="2" charset="0"/>
              </a:rPr>
              <a:t>.</a:t>
            </a:r>
          </a:p>
          <a:p>
            <a:r>
              <a:rPr lang="de-DE" sz="1800" b="0" i="0" u="none" strike="noStrike" baseline="0" dirty="0">
                <a:solidFill>
                  <a:srgbClr val="000000"/>
                </a:solidFill>
                <a:latin typeface="Poppins" panose="00000500000000000000" pitchFamily="2" charset="0"/>
              </a:rPr>
              <a:t>Die englischsprachige PPP gibt es auf </a:t>
            </a:r>
            <a:r>
              <a:rPr lang="de-AT" sz="1800" b="0" i="0" u="sng" strike="noStrike" baseline="0" dirty="0">
                <a:solidFill>
                  <a:srgbClr val="000000"/>
                </a:solidFill>
                <a:latin typeface="Poppins" panose="00000500000000000000" pitchFamily="2" charset="0"/>
              </a:rPr>
              <a:t>http://efeu.or.at/seiten/download/LGBTIAQ_Quiz_EfEU_2023.pptx</a:t>
            </a:r>
            <a:r>
              <a:rPr lang="de-AT" sz="1800" b="0" i="0" u="none" strike="noStrike" baseline="0" dirty="0">
                <a:solidFill>
                  <a:srgbClr val="000000"/>
                </a:solidFill>
                <a:latin typeface="Poppins" panose="00000500000000000000" pitchFamily="2" charset="0"/>
              </a:rPr>
              <a:t>.</a:t>
            </a:r>
            <a:endParaRPr lang="de-AT" dirty="0"/>
          </a:p>
        </p:txBody>
      </p:sp>
      <p:sp>
        <p:nvSpPr>
          <p:cNvPr id="4" name="Foliennummernplatzhalter 3"/>
          <p:cNvSpPr>
            <a:spLocks noGrp="1"/>
          </p:cNvSpPr>
          <p:nvPr>
            <p:ph type="sldNum"/>
          </p:nvPr>
        </p:nvSpPr>
        <p:spPr/>
        <p:txBody>
          <a:bodyPr/>
          <a:lstStyle/>
          <a:p>
            <a:pPr>
              <a:defRPr/>
            </a:pPr>
            <a:fld id="{EDA8A908-87AE-484A-8FB7-135C02FE5B50}" type="slidenum">
              <a:rPr lang="de-AT" smtClean="0"/>
              <a:pPr>
                <a:defRPr/>
              </a:pPr>
              <a:t>49</a:t>
            </a:fld>
            <a:endParaRPr lang="de-AT"/>
          </a:p>
        </p:txBody>
      </p:sp>
    </p:spTree>
    <p:extLst>
      <p:ext uri="{BB962C8B-B14F-4D97-AF65-F5344CB8AC3E}">
        <p14:creationId xmlns:p14="http://schemas.microsoft.com/office/powerpoint/2010/main" val="365645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5</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116408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6</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267165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645B1CC7-9194-6248-AAFF-B3E89EAC8E1C}" type="slidenum">
              <a:rPr lang="de-AT" smtClean="0"/>
              <a:pPr>
                <a:defRPr/>
              </a:pPr>
              <a:t>7</a:t>
            </a:fld>
            <a:endParaRPr lang="de-AT"/>
          </a:p>
        </p:txBody>
      </p:sp>
      <p:sp>
        <p:nvSpPr>
          <p:cNvPr id="21507"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endParaRPr lang="de-DE">
              <a:latin typeface="Times New Roman" charset="0"/>
            </a:endParaRPr>
          </a:p>
        </p:txBody>
      </p:sp>
    </p:spTree>
    <p:extLst>
      <p:ext uri="{BB962C8B-B14F-4D97-AF65-F5344CB8AC3E}">
        <p14:creationId xmlns:p14="http://schemas.microsoft.com/office/powerpoint/2010/main" val="35883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8</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r>
              <a:rPr lang="de-DE" dirty="0">
                <a:latin typeface="Times New Roman" charset="0"/>
              </a:rPr>
              <a:t>Zur Schweiz: </a:t>
            </a:r>
            <a:r>
              <a:rPr lang="de-DE" sz="1800" b="0" i="0" u="sng" strike="noStrike" dirty="0">
                <a:solidFill>
                  <a:srgbClr val="0000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www.admin.ch/gov/de/start/dokumentation/medienmitteilungen.msg-id-92335.html</a:t>
            </a:r>
            <a:r>
              <a:rPr lang="de-DE" sz="1800" b="0" i="0" u="none" strike="noStrike" dirty="0">
                <a:solidFill>
                  <a:srgbClr val="0000FF"/>
                </a:solidFill>
                <a:effectLst/>
                <a:latin typeface="Calibri" panose="020F0502020204030204" pitchFamily="34" charset="0"/>
              </a:rPr>
              <a:t> </a:t>
            </a:r>
            <a:r>
              <a:rPr lang="de-DE" sz="1800" b="0" i="0" u="none" strike="noStrike" dirty="0">
                <a:solidFill>
                  <a:srgbClr val="000000"/>
                </a:solidFill>
                <a:effectLst/>
                <a:latin typeface="Calibri" panose="020F0502020204030204" pitchFamily="34" charset="0"/>
              </a:rPr>
              <a:t>→ die AUSSICHT auf einen dritten Geschlechtseintrag in der Schweiz ist derzeit NICHT gegeben.</a:t>
            </a:r>
            <a:endParaRPr lang="de-DE" dirty="0">
              <a:latin typeface="Times New Roman" charset="0"/>
            </a:endParaRPr>
          </a:p>
        </p:txBody>
      </p:sp>
    </p:spTree>
    <p:extLst>
      <p:ext uri="{BB962C8B-B14F-4D97-AF65-F5344CB8AC3E}">
        <p14:creationId xmlns:p14="http://schemas.microsoft.com/office/powerpoint/2010/main" val="136366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1pPr>
            <a:lvl2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2pPr>
            <a:lvl3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3pPr>
            <a:lvl4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4pPr>
            <a:lvl5pPr>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20750" algn="l"/>
                <a:tab pos="1841500" algn="l"/>
                <a:tab pos="2763838" algn="l"/>
                <a:tab pos="3684588" algn="l"/>
                <a:tab pos="4606925" algn="l"/>
                <a:tab pos="5527675" algn="l"/>
                <a:tab pos="6450013" algn="l"/>
                <a:tab pos="7370763" algn="l"/>
                <a:tab pos="8291513" algn="l"/>
                <a:tab pos="9213850" algn="l"/>
                <a:tab pos="10134600" algn="l"/>
              </a:tabLst>
              <a:defRPr sz="1200">
                <a:solidFill>
                  <a:srgbClr val="000000"/>
                </a:solidFill>
                <a:latin typeface="Times New Roman" charset="0"/>
                <a:ea typeface="ＭＳ Ｐゴシック" charset="0"/>
              </a:defRPr>
            </a:lvl9pPr>
          </a:lstStyle>
          <a:p>
            <a:pPr>
              <a:defRPr/>
            </a:pPr>
            <a:fld id="{5BE7D747-93A5-7447-8089-213F222DFA03}" type="slidenum">
              <a:rPr lang="de-AT" smtClean="0"/>
              <a:pPr>
                <a:defRPr/>
              </a:pPr>
              <a:t>9</a:t>
            </a:fld>
            <a:endParaRPr lang="de-AT"/>
          </a:p>
        </p:txBody>
      </p:sp>
      <p:sp>
        <p:nvSpPr>
          <p:cNvPr id="23555" name="Rectangle 1"/>
          <p:cNvSpPr>
            <a:spLocks noGrp="1" noRot="1" noChangeAspect="1" noChangeArrowheads="1" noTextEdit="1"/>
          </p:cNvSpPr>
          <p:nvPr>
            <p:ph type="sldImg"/>
          </p:nvPr>
        </p:nvSpPr>
        <p:spPr>
          <a:xfrm>
            <a:off x="915988" y="744538"/>
            <a:ext cx="4964112" cy="3722687"/>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06463" y="4714875"/>
            <a:ext cx="4983162" cy="44688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lIns="92144" tIns="46072" rIns="92144" bIns="46072" anchor="ctr"/>
          <a:lstStyle/>
          <a:p>
            <a:r>
              <a:rPr lang="de-DE" sz="1800" b="0" i="0" u="none" strike="noStrike" dirty="0">
                <a:solidFill>
                  <a:srgbClr val="000000"/>
                </a:solidFill>
                <a:effectLst/>
                <a:latin typeface="Calibri" panose="020F0502020204030204" pitchFamily="34" charset="0"/>
              </a:rPr>
              <a:t>Zu Indien: „Den Briten, die dreihundert Jahre über Indien herrschten und eine viktorianische Sexualmoral vertraten, waren die </a:t>
            </a:r>
            <a:r>
              <a:rPr lang="de-DE" sz="1800" b="0" i="0" u="none" strike="noStrike" dirty="0" err="1">
                <a:solidFill>
                  <a:srgbClr val="000000"/>
                </a:solidFill>
                <a:effectLst/>
                <a:latin typeface="Calibri" panose="020F0502020204030204" pitchFamily="34" charset="0"/>
              </a:rPr>
              <a:t>Hijŗās</a:t>
            </a:r>
            <a:r>
              <a:rPr lang="de-DE" sz="1800" b="0" i="0" u="none" strike="noStrike" dirty="0">
                <a:solidFill>
                  <a:srgbClr val="000000"/>
                </a:solidFill>
                <a:effectLst/>
                <a:latin typeface="Calibri" panose="020F0502020204030204" pitchFamily="34" charset="0"/>
              </a:rPr>
              <a:t> ein Dorn im Auge. [...] In ihrem Gesetz </a:t>
            </a:r>
            <a:r>
              <a:rPr lang="en-US" sz="1800" b="0" i="1" u="none" strike="noStrike" dirty="0">
                <a:solidFill>
                  <a:srgbClr val="000000"/>
                </a:solidFill>
                <a:effectLst/>
                <a:latin typeface="Calibri" panose="020F0502020204030204" pitchFamily="34" charset="0"/>
              </a:rPr>
              <a:t>‘Act No. XXVII (…) for the Registration of Criminal Tribes and Eunuchs (Passed by the Governor General of India in Council in the Year 1871)</a:t>
            </a:r>
            <a:r>
              <a:rPr lang="de-DE" sz="1800" b="0" i="1" u="none" strike="noStrike" dirty="0">
                <a:solidFill>
                  <a:srgbClr val="000000"/>
                </a:solidFill>
                <a:effectLst/>
                <a:latin typeface="Calibri" panose="020F0502020204030204" pitchFamily="34" charset="0"/>
              </a:rPr>
              <a:t>‘</a:t>
            </a:r>
            <a:r>
              <a:rPr lang="de-DE" sz="1800" b="0" i="0" u="none" strike="noStrike" dirty="0">
                <a:solidFill>
                  <a:srgbClr val="000000"/>
                </a:solidFill>
                <a:effectLst/>
                <a:latin typeface="Calibri" panose="020F0502020204030204" pitchFamily="34" charset="0"/>
              </a:rPr>
              <a:t> bestimmten die Briten die </a:t>
            </a:r>
            <a:r>
              <a:rPr lang="de-DE" sz="1800" b="0" i="0" u="none" strike="noStrike" dirty="0" err="1">
                <a:solidFill>
                  <a:srgbClr val="000000"/>
                </a:solidFill>
                <a:effectLst/>
                <a:latin typeface="Calibri" panose="020F0502020204030204" pitchFamily="34" charset="0"/>
              </a:rPr>
              <a:t>Hijŗās</a:t>
            </a:r>
            <a:r>
              <a:rPr lang="de-DE" sz="1800" b="0" i="0" u="none" strike="noStrike" dirty="0">
                <a:solidFill>
                  <a:srgbClr val="000000"/>
                </a:solidFill>
                <a:effectLst/>
                <a:latin typeface="Calibri" panose="020F0502020204030204" pitchFamily="34" charset="0"/>
              </a:rPr>
              <a:t> als ‚Kriminelle‘, erklärten alle Rechte, die indische Fürsten den </a:t>
            </a:r>
            <a:r>
              <a:rPr lang="de-DE" sz="1800" b="0" i="0" u="none" strike="noStrike" dirty="0" err="1">
                <a:solidFill>
                  <a:srgbClr val="000000"/>
                </a:solidFill>
                <a:effectLst/>
                <a:latin typeface="Calibri" panose="020F0502020204030204" pitchFamily="34" charset="0"/>
              </a:rPr>
              <a:t>Hijŗās</a:t>
            </a:r>
            <a:r>
              <a:rPr lang="de-DE" sz="1800" b="0" i="0" u="none" strike="noStrike" dirty="0">
                <a:solidFill>
                  <a:srgbClr val="000000"/>
                </a:solidFill>
                <a:effectLst/>
                <a:latin typeface="Calibri" panose="020F0502020204030204" pitchFamily="34" charset="0"/>
              </a:rPr>
              <a:t> verliehen hatten, für nichtig, nahmen den </a:t>
            </a:r>
            <a:r>
              <a:rPr lang="de-DE" sz="1800" b="0" i="0" u="none" strike="noStrike" dirty="0" err="1">
                <a:solidFill>
                  <a:srgbClr val="000000"/>
                </a:solidFill>
                <a:effectLst/>
                <a:latin typeface="Calibri" panose="020F0502020204030204" pitchFamily="34" charset="0"/>
              </a:rPr>
              <a:t>Hijŗā</a:t>
            </a:r>
            <a:r>
              <a:rPr lang="de-DE" sz="1800" b="0" i="0" u="none" strike="noStrike" dirty="0">
                <a:solidFill>
                  <a:srgbClr val="000000"/>
                </a:solidFill>
                <a:effectLst/>
                <a:latin typeface="Calibri" panose="020F0502020204030204" pitchFamily="34" charset="0"/>
              </a:rPr>
              <a:t>-Gemeinschaften ihre Häuser und den Landbesitz und enteigneten sie entschädigungslos nach dem 1852 verabschiedeten ‚</a:t>
            </a:r>
            <a:r>
              <a:rPr lang="de-DE" sz="1800" b="0" i="1" u="none" strike="noStrike" dirty="0">
                <a:solidFill>
                  <a:srgbClr val="000000"/>
                </a:solidFill>
                <a:effectLst/>
                <a:latin typeface="Calibri" panose="020F0502020204030204" pitchFamily="34" charset="0"/>
              </a:rPr>
              <a:t>Bombay </a:t>
            </a:r>
            <a:r>
              <a:rPr lang="de-DE" sz="1800" b="0" i="1" u="none" strike="noStrike" dirty="0" err="1">
                <a:solidFill>
                  <a:srgbClr val="000000"/>
                </a:solidFill>
                <a:effectLst/>
                <a:latin typeface="Calibri" panose="020F0502020204030204" pitchFamily="34" charset="0"/>
              </a:rPr>
              <a:t>Inam</a:t>
            </a:r>
            <a:r>
              <a:rPr lang="de-DE" sz="1800" b="0" i="1" u="none" strike="noStrike" dirty="0">
                <a:solidFill>
                  <a:srgbClr val="000000"/>
                </a:solidFill>
                <a:effectLst/>
                <a:latin typeface="Calibri" panose="020F0502020204030204" pitchFamily="34" charset="0"/>
              </a:rPr>
              <a:t> </a:t>
            </a:r>
            <a:r>
              <a:rPr lang="de-DE" sz="1800" b="0" i="1" u="none" strike="noStrike" dirty="0" err="1">
                <a:solidFill>
                  <a:srgbClr val="000000"/>
                </a:solidFill>
                <a:effectLst/>
                <a:latin typeface="Calibri" panose="020F0502020204030204" pitchFamily="34" charset="0"/>
              </a:rPr>
              <a:t>Commission</a:t>
            </a:r>
            <a:r>
              <a:rPr lang="de-DE" sz="1800" b="0" i="1" u="none" strike="noStrike" dirty="0">
                <a:solidFill>
                  <a:srgbClr val="000000"/>
                </a:solidFill>
                <a:effectLst/>
                <a:latin typeface="Calibri" panose="020F0502020204030204" pitchFamily="34" charset="0"/>
              </a:rPr>
              <a:t> Act XI</a:t>
            </a:r>
            <a:r>
              <a:rPr lang="de-DE" sz="1800" b="0" i="0" u="none" strike="noStrike" dirty="0">
                <a:solidFill>
                  <a:srgbClr val="000000"/>
                </a:solidFill>
                <a:effectLst/>
                <a:latin typeface="Calibri" panose="020F0502020204030204" pitchFamily="34" charset="0"/>
              </a:rPr>
              <a:t>‘. Die </a:t>
            </a:r>
            <a:r>
              <a:rPr lang="de-DE" sz="1800" b="0" i="0" u="none" strike="noStrike" dirty="0" err="1">
                <a:solidFill>
                  <a:srgbClr val="000000"/>
                </a:solidFill>
                <a:effectLst/>
                <a:latin typeface="Calibri" panose="020F0502020204030204" pitchFamily="34" charset="0"/>
              </a:rPr>
              <a:t>Hijŗās</a:t>
            </a:r>
            <a:r>
              <a:rPr lang="de-DE" sz="1800" b="0" i="0" u="none" strike="noStrike" dirty="0">
                <a:solidFill>
                  <a:srgbClr val="000000"/>
                </a:solidFill>
                <a:effectLst/>
                <a:latin typeface="Calibri" panose="020F0502020204030204" pitchFamily="34" charset="0"/>
              </a:rPr>
              <a:t> wurden in Armut und Prostitution gedrängt.” </a:t>
            </a:r>
          </a:p>
          <a:p>
            <a:r>
              <a:rPr lang="de-DE" sz="1800" b="0" i="0" u="none" strike="noStrike" dirty="0">
                <a:solidFill>
                  <a:srgbClr val="000000"/>
                </a:solidFill>
                <a:effectLst/>
                <a:latin typeface="Calibri" panose="020F0502020204030204" pitchFamily="34" charset="0"/>
              </a:rPr>
              <a:t>Quelle: </a:t>
            </a:r>
            <a:r>
              <a:rPr lang="de-DE" sz="1800" b="0" i="0" u="sng" strike="noStrike" dirty="0">
                <a:solidFill>
                  <a:srgbClr val="0000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https://kontrapunkte.hypotheses.org/3201</a:t>
            </a:r>
            <a:endParaRPr lang="de-DE" dirty="0">
              <a:latin typeface="Times New Roman" charset="0"/>
            </a:endParaRPr>
          </a:p>
        </p:txBody>
      </p:sp>
    </p:spTree>
    <p:extLst>
      <p:ext uri="{BB962C8B-B14F-4D97-AF65-F5344CB8AC3E}">
        <p14:creationId xmlns:p14="http://schemas.microsoft.com/office/powerpoint/2010/main" val="3972898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BCF5962-C359-274D-87DD-7BBF1C0384E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35"/>
            <a:ext cx="9144000" cy="6856530"/>
          </a:xfrm>
          <a:prstGeom prst="rect">
            <a:avLst/>
          </a:prstGeom>
        </p:spPr>
      </p:pic>
    </p:spTree>
    <p:extLst>
      <p:ext uri="{BB962C8B-B14F-4D97-AF65-F5344CB8AC3E}">
        <p14:creationId xmlns:p14="http://schemas.microsoft.com/office/powerpoint/2010/main" val="300106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09479DB-DFE5-3F44-9F6F-D033B681F8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35"/>
            <a:ext cx="9144000" cy="6856530"/>
          </a:xfrm>
          <a:prstGeom prst="rect">
            <a:avLst/>
          </a:prstGeom>
        </p:spPr>
      </p:pic>
    </p:spTree>
    <p:extLst>
      <p:ext uri="{BB962C8B-B14F-4D97-AF65-F5344CB8AC3E}">
        <p14:creationId xmlns:p14="http://schemas.microsoft.com/office/powerpoint/2010/main" val="378336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bschnittsüberschrif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2EC625F-5C6D-E54C-998E-C54463F27A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735"/>
            <a:ext cx="9144000" cy="6856530"/>
          </a:xfrm>
          <a:prstGeom prst="rect">
            <a:avLst/>
          </a:prstGeom>
        </p:spPr>
      </p:pic>
    </p:spTree>
    <p:extLst>
      <p:ext uri="{BB962C8B-B14F-4D97-AF65-F5344CB8AC3E}">
        <p14:creationId xmlns:p14="http://schemas.microsoft.com/office/powerpoint/2010/main" val="33005775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AT"/>
              <a:t>Mastertitelformat bearbeiten</a:t>
            </a:r>
            <a:endParaRPr lang="de-D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CAEDCC-E2D5-2645-9D6D-E386E5433901}" type="datetimeFigureOut">
              <a:rPr lang="de-DE"/>
              <a:pPr>
                <a:defRPr/>
              </a:pPr>
              <a:t>12.07.2023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E81D12-1309-F44F-9AB4-DBC181FEDAB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celandreview.com/news/icelandic-names-will-no-longer-be-gendere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de.wikipedia.org/wiki/Mavi_Phoenix" TargetMode="External"/><Relationship Id="rId7" Type="http://schemas.openxmlformats.org/officeDocument/2006/relationships/hyperlink" Target="http://www.jpc.de/jpcng/poprock/detail/-/art/mavi-phoenix-marlon/hnum/1076769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jpc.de/jpcng/poprock/detail/-/art/mavi-phoenix-boys-toys/hnum/9686851"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3.xml"/><Relationship Id="rId7" Type="http://schemas.openxmlformats.org/officeDocument/2006/relationships/image" Target="../media/image13.jpeg"/><Relationship Id="rId2" Type="http://schemas.openxmlformats.org/officeDocument/2006/relationships/video" Target="https://www.youtube.com/embed/zhCXVQWaV3Q?feature=oembed" TargetMode="External"/><Relationship Id="rId1" Type="http://schemas.openxmlformats.org/officeDocument/2006/relationships/video" Target="https://www.youtube.com/embed/jXKg7SzH2Io?feature=oembed" TargetMode="External"/><Relationship Id="rId6" Type="http://schemas.openxmlformats.org/officeDocument/2006/relationships/hyperlink" Target="http://www.youtube.com/watch?v=zhCXVQWaV3Q" TargetMode="External"/><Relationship Id="rId5" Type="http://schemas.openxmlformats.org/officeDocument/2006/relationships/hyperlink" Target="http://www.youtube.com/watch?v=jXKg7SzH2Io"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de.wikipedia.org/wiki/Conchita_Wurst" TargetMode="External"/><Relationship Id="rId7" Type="http://schemas.openxmlformats.org/officeDocument/2006/relationships/hyperlink" Target="http://www.derstandard.at/story/2000124701939/kerosin-95-das-ist-verinnerlichte-arroganz"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mzee.com/2022/12/kerosin95-ein-gespraech-ueber-queerfeindlichkeit" TargetMode="External"/><Relationship Id="rId5" Type="http://schemas.openxmlformats.org/officeDocument/2006/relationships/image" Target="../media/image15.jpeg"/><Relationship Id="rId4" Type="http://schemas.openxmlformats.org/officeDocument/2006/relationships/hyperlink" Target="http://www.facebook.com/ConchitaWurst/?locale=es_L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rdkultur.de/doku-aymz-non-binary-10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http://www.musicexport.at/artist/aymz" TargetMode="Externa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www.instagram.com/p/CrESvIyMEm3/?igshid=YmMyMTA2M2Y" TargetMode="External"/><Relationship Id="rId4" Type="http://schemas.openxmlformats.org/officeDocument/2006/relationships/hyperlink" Target="http://www.derstandard.at/story/2000145543473/grossanlegte-demo-und-polizeiaufgebot-gegen-dragqueen-lesung-in-wi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erstandard.at/story/2000010319661/tausende-demo-zusagen-nach-rauswurf-eines-lesbischen-paar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http://www.wien.gv.at/freizeit/bildungjugend/jugend/queeres-jugendzentrum.html" TargetMode="External"/><Relationship Id="rId4" Type="http://schemas.openxmlformats.org/officeDocument/2006/relationships/hyperlink" Target="http://www.koer.or.at/projekte/arcus-schatten-eines-regenbogens" TargetMode="Externa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hdgoe.at/pass_alex_juergen_podcas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derstandard.at/story/2000141134225/dialogversuch-interstory-im-werk-x-am-petersplatz-wien" TargetMode="External"/><Relationship Id="rId5" Type="http://schemas.openxmlformats.org/officeDocument/2006/relationships/hyperlink" Target="https://vimoe.at/2022/11/25/25-november-2022-wien-auffuehrung-theaterstueck-interpride-ein-stueck-aktivismus" TargetMode="External"/><Relationship Id="rId4" Type="http://schemas.openxmlformats.org/officeDocument/2006/relationships/hyperlink" Target="https://vimeo.com/773709676?embedded=true&amp;source=vimeo_logo&amp;owner=15331594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oe.at/" TargetMode="External"/><Relationship Id="rId1" Type="http://schemas.openxmlformats.org/officeDocument/2006/relationships/slideLayout" Target="../slideLayouts/slideLayout3.xml"/><Relationship Id="rId4" Type="http://schemas.openxmlformats.org/officeDocument/2006/relationships/hyperlink" Target="https://vimoe.at/2023/05/15/mai-2023-petition-schuetzen-sie-intergeschlechtliche-kinder-und-jugendliche" TargetMode="Externa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hyperlink" Target="https://kontrast.at/paragraph-209-oesterreich/"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orf.at/stories/3266979" TargetMode="External"/><Relationship Id="rId4" Type="http://schemas.openxmlformats.org/officeDocument/2006/relationships/hyperlink" Target="http://www.homopoliticus.at/1991/10/22/homosexualitaet-ist-in-oesterreich-keine-krankheit-mehr"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hyperlink" Target="http://www.bundespraesident.at/aktuelles/detail/abschlusskundgebung-von-europride-vienna-2019"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viennapride.at/der-countdown-laeuft-noch-ein-monat-bis-zu-europride-2019" TargetMode="External"/><Relationship Id="rId5" Type="http://schemas.openxmlformats.org/officeDocument/2006/relationships/image" Target="../media/image22.png"/><Relationship Id="rId4" Type="http://schemas.openxmlformats.org/officeDocument/2006/relationships/hyperlink" Target="https://wien.orf.at/stories/300050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derstandard.at/story/2000081431940/wozu-braucht-es-die-regenbogenparad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webp"/><Relationship Id="rId4" Type="http://schemas.openxmlformats.org/officeDocument/2006/relationships/hyperlink" Target="http://www.woman.at/a/pride-damals-heute" TargetMode="Externa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hyperlink" Target="https://de.wikipedia.org/wiki/Mariette_Lydi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www.artnet.de/k%C3%BCnstler/mariette-lydis" TargetMode="Externa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ideo" Target="https://www.youtube.com/embed/lEcpG3rHiVY?feature=oembed" TargetMode="External"/><Relationship Id="rId6" Type="http://schemas.openxmlformats.org/officeDocument/2006/relationships/image" Target="../media/image26.jpeg"/><Relationship Id="rId5" Type="http://schemas.openxmlformats.org/officeDocument/2006/relationships/hyperlink" Target="http://www.youtube.com/watch?v=lEcpG3rHiVY" TargetMode="External"/><Relationship Id="rId4" Type="http://schemas.openxmlformats.org/officeDocument/2006/relationships/hyperlink" Target="http://www.geschichtewiki.wien.gv.at/Johanna_Dohna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erstandard.at/story/2000104455943/wiener-zebrastreifen-erstrahlt-als-regenboge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8.png"/><Relationship Id="rId2" Type="http://schemas.openxmlformats.org/officeDocument/2006/relationships/hyperlink" Target="http://www.derstandard.at/story/2000104985441/ich-wollte-mich-keine-sekunde-laenger-verstecken" TargetMode="External"/><Relationship Id="rId1" Type="http://schemas.openxmlformats.org/officeDocument/2006/relationships/slideLayout" Target="../slideLayouts/slideLayout3.xml"/><Relationship Id="rId6" Type="http://schemas.openxmlformats.org/officeDocument/2006/relationships/hyperlink" Target="https://bam-magazin.at/30-lgbtqia-idols-oesterreich" TargetMode="External"/><Relationship Id="rId5" Type="http://schemas.openxmlformats.org/officeDocument/2006/relationships/hyperlink" Target="https://www.hosiwien.at/hosi-wien-trauert-um-ihre-langjaehre-aktivistin-helga-pankratz" TargetMode="External"/><Relationship Id="rId4" Type="http://schemas.openxmlformats.org/officeDocument/2006/relationships/hyperlink" Target="https://www.geschichtewiki.wien.gv.at/Helga_Pankratz" TargetMode="Externa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hyperlink" Target="https://queerbase.at/"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queerconnexion.at/" TargetMode="Externa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s://afrorainbow.at/about-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homo.at/" TargetMode="Externa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video" Target="https://www.youtube.com/embed/I5m3L47YWYk?feature=oembed" TargetMode="External"/><Relationship Id="rId6" Type="http://schemas.openxmlformats.org/officeDocument/2006/relationships/image" Target="../media/image34.jpeg"/><Relationship Id="rId5" Type="http://schemas.openxmlformats.org/officeDocument/2006/relationships/hyperlink" Target="http://www.youtube.com/watch?v=I5m3L47YWYk" TargetMode="External"/><Relationship Id="rId4" Type="http://schemas.openxmlformats.org/officeDocument/2006/relationships/hyperlink" Target="http://www.kiwi-verlag.de/buch/erica-fischer-aimee-und-jaguar-978346230763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3.xml"/><Relationship Id="rId5" Type="http://schemas.openxmlformats.org/officeDocument/2006/relationships/hyperlink" Target="http://www.loewenherz.at/index_lw_nr.php?LWNR=20334" TargetMode="External"/><Relationship Id="rId4" Type="http://schemas.openxmlformats.org/officeDocument/2006/relationships/hyperlink" Target="http://www.queer.de/detail.php?article_id=3376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nnaheger.de/qcc" TargetMode="External"/><Relationship Id="rId2" Type="http://schemas.openxmlformats.org/officeDocument/2006/relationships/hyperlink" Target="http://www.annaheger.de/ueber" TargetMode="Externa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zentralbuchhandlung.de/shop/i/die-geschichte-der-sidonie-c-9783902902016-3378.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zaglossus.biz/Die_Geschichte_der_Sidonie_C.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derstandard.at/story/2000140971609/transzebrastreifen-zeichen-gegen-diskriminierung" TargetMode="Externa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hyperlink" Target="https://mmf.univie.ac.at/geschlechtervielfalt"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hyperlink" Target="http://www.akbild.ac.at/de/universitaet/frauenfoerderung-geschlechterforschung-diversitaet/non-binary-universities/non-binary-uni-accessible-300ppi.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www.jku.at/fileadmin/gruppen/39/Sprachleitfaden_LeichteSprache_A5-FINAL_bf.pdf" TargetMode="External"/><Relationship Id="rId4" Type="http://schemas.openxmlformats.org/officeDocument/2006/relationships/hyperlink" Target="http://www.aau.at/wp-content/uploads/2021/07/Geschlechtervielfalt-und-die-Rolle-des-Arbeitskreises_CTerle.pdf" TargetMode="Externa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hyperlink" Target="https://de.wikipedia.org/wiki/Berg_und_L&#246;wenherz"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hyperlink" Target="https://kontrast.at/paragraph-209-oesterreich/" TargetMode="External"/><Relationship Id="rId4" Type="http://schemas.openxmlformats.org/officeDocument/2006/relationships/hyperlink" Target="https://www.loewenherz.a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chicklit.at/de" TargetMode="External"/><Relationship Id="rId2" Type="http://schemas.openxmlformats.org/officeDocument/2006/relationships/hyperlink" Target="https://oe1.orf.at/artikel/296713/ChickLit-in-Wien" TargetMode="Externa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hyperlink" Target="http://www.o-books.a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hyperlink" Target="http://josefst&#228;dterinnen.at/wp/wp-content/uploads/2013/03/frauen-cafe.jpg" TargetMode="External"/><Relationship Id="rId5" Type="http://schemas.openxmlformats.org/officeDocument/2006/relationships/hyperlink" Target="https://de.wikipedia.org/wiki/Flinte_und_Frauenzimmer" TargetMode="External"/><Relationship Id="rId4" Type="http://schemas.openxmlformats.org/officeDocument/2006/relationships/hyperlink" Target="https://flinteverein.business.sit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gLDQ2IGlAZ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wienxtra.at/jugendinfo/infos-von-a-z/lgbtiqa" TargetMode="External"/><Relationship Id="rId5" Type="http://schemas.openxmlformats.org/officeDocument/2006/relationships/image" Target="../media/image46.webp"/><Relationship Id="rId4" Type="http://schemas.openxmlformats.org/officeDocument/2006/relationships/hyperlink" Target="https://undnochvielmehr.co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efeu.or.at/seiten/download/LGBTIAQ_Millionenshow_EfEU_2023.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3" Type="http://schemas.openxmlformats.org/officeDocument/2006/relationships/hyperlink" Target="http://www.wien.gv.at/verkehr/ampeln/neue-ampelsymbol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http://www.derstandard.at/story/2000112595148/wiener-ampelpaerchen-shop-sperrt-z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wienerlinien/posts/pfbid0ix9LiD1bwf4bsbgqYvKEG28Ys6g2pp3MXrcq7"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Drittes_Geschlecht#Liste_dritter_Geschlech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vimoe.at/wp-content/uploads/2020/10/2020-10-QA_Dritte_Option.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wikipedia.org/wiki/Drittes_Geschlecht#Liste_dritter_Geschlecht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www.flickr.com/photos/rahul3/2233987158" TargetMode="External"/><Relationship Id="rId4" Type="http://schemas.openxmlformats.org/officeDocument/2006/relationships/hyperlink" Target="https://kontrapunkte.hypotheses.org/32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403648" y="1700808"/>
            <a:ext cx="6589284" cy="2358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Für Island gilt: </a:t>
            </a:r>
          </a:p>
          <a:p>
            <a:pPr eaLnBrk="1" hangingPunct="1">
              <a:lnSpc>
                <a:spcPct val="120000"/>
              </a:lnSpc>
              <a:spcBef>
                <a:spcPts val="875"/>
              </a:spcBef>
            </a:pPr>
            <a:r>
              <a:rPr lang="de-DE" sz="1400" dirty="0">
                <a:solidFill>
                  <a:schemeClr val="tx1"/>
                </a:solidFill>
                <a:latin typeface="Arial" charset="0"/>
                <a:cs typeface="Arial" charset="0"/>
              </a:rPr>
              <a:t>Bisher galt, dass Nachnamen der Söhne auf „-</a:t>
            </a:r>
            <a:r>
              <a:rPr lang="de-DE" sz="1400" dirty="0" err="1">
                <a:solidFill>
                  <a:schemeClr val="tx1"/>
                </a:solidFill>
                <a:latin typeface="Arial" charset="0"/>
                <a:cs typeface="Arial" charset="0"/>
              </a:rPr>
              <a:t>son</a:t>
            </a:r>
            <a:r>
              <a:rPr lang="de-DE" sz="1400" dirty="0">
                <a:solidFill>
                  <a:schemeClr val="tx1"/>
                </a:solidFill>
                <a:latin typeface="Arial" charset="0"/>
                <a:cs typeface="Arial" charset="0"/>
              </a:rPr>
              <a:t>“, die von Töchtern auf „-</a:t>
            </a:r>
            <a:r>
              <a:rPr lang="de-DE" sz="1400" dirty="0" err="1">
                <a:solidFill>
                  <a:schemeClr val="tx1"/>
                </a:solidFill>
                <a:latin typeface="Arial" charset="0"/>
                <a:cs typeface="Arial" charset="0"/>
              </a:rPr>
              <a:t>dottir</a:t>
            </a:r>
            <a:r>
              <a:rPr lang="de-DE" sz="1400" dirty="0">
                <a:solidFill>
                  <a:schemeClr val="tx1"/>
                </a:solidFill>
                <a:latin typeface="Arial" charset="0"/>
                <a:cs typeface="Arial" charset="0"/>
              </a:rPr>
              <a:t>“ endeten. Seit 2019 gibt es eine dritte Möglichkeit: Nun ist zusätzlich die Endung „-</a:t>
            </a:r>
            <a:r>
              <a:rPr lang="de-DE" sz="1400" dirty="0" err="1">
                <a:solidFill>
                  <a:schemeClr val="tx1"/>
                </a:solidFill>
                <a:latin typeface="Arial" charset="0"/>
                <a:cs typeface="Arial" charset="0"/>
              </a:rPr>
              <a:t>bur</a:t>
            </a:r>
            <a:r>
              <a:rPr lang="de-DE" sz="1400" dirty="0">
                <a:solidFill>
                  <a:schemeClr val="tx1"/>
                </a:solidFill>
                <a:latin typeface="Arial" charset="0"/>
                <a:cs typeface="Arial" charset="0"/>
              </a:rPr>
              <a:t>“ möglich, die für "Kind" steht. </a:t>
            </a:r>
          </a:p>
          <a:p>
            <a:pPr eaLnBrk="1" hangingPunct="1">
              <a:lnSpc>
                <a:spcPct val="120000"/>
              </a:lnSpc>
              <a:spcBef>
                <a:spcPts val="875"/>
              </a:spcBef>
            </a:pPr>
            <a:r>
              <a:rPr lang="de-AT" sz="1400" dirty="0">
                <a:solidFill>
                  <a:schemeClr val="tx1"/>
                </a:solidFill>
                <a:latin typeface="Arial" charset="0"/>
                <a:cs typeface="Arial" charset="0"/>
              </a:rPr>
              <a:t>Diese geschlechtsneutrale Option steht aber nur für Isländer*innen zur Verfügung, die offiziell weder als Mann noch als Frau registriert sind. </a:t>
            </a:r>
            <a:endParaRPr lang="de-DE" sz="1400" dirty="0">
              <a:solidFill>
                <a:schemeClr val="tx1"/>
              </a:solidFill>
              <a:latin typeface="Arial" charset="0"/>
              <a:cs typeface="Arial" charset="0"/>
            </a:endParaRPr>
          </a:p>
          <a:p>
            <a:pPr eaLnBrk="1" hangingPunct="1">
              <a:lnSpc>
                <a:spcPct val="120000"/>
              </a:lnSpc>
              <a:spcBef>
                <a:spcPts val="875"/>
              </a:spcBef>
            </a:pPr>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icelandreview.com/</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news</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icelandic</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names</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-will-</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no</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longer-be-gendered</a:t>
            </a:r>
            <a:r>
              <a:rPr lang="de-DE" sz="1100" b="0" i="0" u="none" strike="noStrike" dirty="0">
                <a:solidFill>
                  <a:srgbClr val="000000"/>
                </a:solidFill>
                <a:effectLst/>
                <a:latin typeface="Arial" panose="020B0604020202020204" pitchFamily="34" charset="0"/>
                <a:cs typeface="Arial" panose="020B0604020202020204" pitchFamily="34" charset="0"/>
              </a:rPr>
              <a:t> (übersetzt von EfEU)</a:t>
            </a:r>
            <a:endParaRPr lang="de-DE" sz="1100" dirty="0">
              <a:solidFill>
                <a:schemeClr val="tx1"/>
              </a:solidFill>
              <a:latin typeface="Arial" charset="0"/>
              <a:cs typeface="Arial" charset="0"/>
            </a:endParaRPr>
          </a:p>
        </p:txBody>
      </p:sp>
    </p:spTree>
    <p:extLst>
      <p:ext uri="{BB962C8B-B14F-4D97-AF65-F5344CB8AC3E}">
        <p14:creationId xmlns:p14="http://schemas.microsoft.com/office/powerpoint/2010/main" val="1890951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2130" y="4288830"/>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568"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Mavi Phoenix</a:t>
            </a:r>
          </a:p>
        </p:txBody>
      </p:sp>
      <p:sp>
        <p:nvSpPr>
          <p:cNvPr id="20483" name="Text Box 5"/>
          <p:cNvSpPr txBox="1">
            <a:spLocks noChangeArrowheads="1"/>
          </p:cNvSpPr>
          <p:nvPr/>
        </p:nvSpPr>
        <p:spPr bwMode="auto">
          <a:xfrm>
            <a:off x="683568"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Kerosin95</a:t>
            </a:r>
          </a:p>
        </p:txBody>
      </p:sp>
      <p:sp>
        <p:nvSpPr>
          <p:cNvPr id="20484" name="Text Box 6"/>
          <p:cNvSpPr txBox="1">
            <a:spLocks noChangeArrowheads="1"/>
          </p:cNvSpPr>
          <p:nvPr/>
        </p:nvSpPr>
        <p:spPr bwMode="auto">
          <a:xfrm>
            <a:off x="4715818"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AYMZ </a:t>
            </a:r>
          </a:p>
        </p:txBody>
      </p:sp>
      <p:sp>
        <p:nvSpPr>
          <p:cNvPr id="20485" name="Text Box 7"/>
          <p:cNvSpPr txBox="1">
            <a:spLocks noChangeArrowheads="1"/>
          </p:cNvSpPr>
          <p:nvPr/>
        </p:nvSpPr>
        <p:spPr bwMode="auto">
          <a:xfrm>
            <a:off x="683568"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solidFill>
                  <a:srgbClr val="FFFFFF"/>
                </a:solidFill>
                <a:latin typeface="Arial" charset="0"/>
                <a:cs typeface="Arial" charset="0"/>
              </a:rPr>
              <a:t>Welche*r Musiker*in thematisiert im Lied „Bullet in My Heart</a:t>
            </a:r>
            <a:r>
              <a:rPr lang="de-DE" dirty="0">
                <a:latin typeface="Arial"/>
                <a:cs typeface="Arial"/>
              </a:rPr>
              <a:t>“</a:t>
            </a:r>
            <a:r>
              <a:rPr lang="de-DE" dirty="0">
                <a:solidFill>
                  <a:srgbClr val="FFFFFF"/>
                </a:solidFill>
                <a:latin typeface="Arial" charset="0"/>
                <a:cs typeface="Arial" charset="0"/>
              </a:rPr>
              <a:t> das eigene Coming-out als trans? </a:t>
            </a:r>
          </a:p>
        </p:txBody>
      </p:sp>
      <p:sp>
        <p:nvSpPr>
          <p:cNvPr id="20486" name="Text Box 9"/>
          <p:cNvSpPr txBox="1">
            <a:spLocks noChangeArrowheads="1"/>
          </p:cNvSpPr>
          <p:nvPr/>
        </p:nvSpPr>
        <p:spPr bwMode="auto">
          <a:xfrm>
            <a:off x="4715818"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Conchita Wurst</a:t>
            </a:r>
          </a:p>
        </p:txBody>
      </p:sp>
      <p:pic>
        <p:nvPicPr>
          <p:cNvPr id="9" name="Grafik 8">
            <a:extLst>
              <a:ext uri="{FF2B5EF4-FFF2-40B4-BE49-F238E27FC236}">
                <a16:creationId xmlns:a16="http://schemas.microsoft.com/office/drawing/2014/main" id="{B847AD68-353E-FE48-AADC-D8297F31C17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187624" y="1203849"/>
            <a:ext cx="6552729" cy="18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A:</a:t>
            </a:r>
            <a:r>
              <a:rPr lang="de-DE" dirty="0">
                <a:solidFill>
                  <a:schemeClr val="tx1"/>
                </a:solidFill>
                <a:latin typeface="Arial" charset="0"/>
                <a:cs typeface="Arial" charset="0"/>
              </a:rPr>
              <a:t> </a:t>
            </a:r>
            <a:r>
              <a:rPr lang="de-DE" b="1" dirty="0">
                <a:solidFill>
                  <a:schemeClr val="tx1"/>
                </a:solidFill>
                <a:latin typeface="Arial" charset="0"/>
                <a:cs typeface="Arial" charset="0"/>
              </a:rPr>
              <a:t>Mavi Phoenix</a:t>
            </a:r>
            <a:r>
              <a:rPr lang="de-DE" dirty="0">
                <a:solidFill>
                  <a:schemeClr val="tx1"/>
                </a:solidFill>
                <a:latin typeface="Arial" charset="0"/>
                <a:cs typeface="Arial" charset="0"/>
              </a:rPr>
              <a:t> </a:t>
            </a:r>
            <a:br>
              <a:rPr lang="de-DE" dirty="0">
                <a:solidFill>
                  <a:schemeClr val="tx1"/>
                </a:solidFill>
                <a:latin typeface="Arial" charset="0"/>
                <a:cs typeface="Arial" charset="0"/>
              </a:rPr>
            </a:br>
            <a:r>
              <a:rPr lang="de-DE" sz="1400" dirty="0">
                <a:solidFill>
                  <a:schemeClr val="tx1"/>
                </a:solidFill>
                <a:latin typeface="Arial" charset="0"/>
                <a:cs typeface="Arial" charset="0"/>
              </a:rPr>
              <a:t>Mit dem Lied „Bullet in My Heart”, als Teil des Albums „Boys Toys” (2020), hatte der in Linz aufgewachsene Musiker Mavi Phoenix sein Coming-out als trans Mann. Sein neuer bürgerlicher Name ist Marlon Nader - darauf bezieht sich auch der Titel des aktuellen Albums “Marlon” (2022). </a:t>
            </a:r>
          </a:p>
          <a:p>
            <a:pPr eaLnBrk="1" hangingPunct="1">
              <a:lnSpc>
                <a:spcPct val="120000"/>
              </a:lnSpc>
              <a:spcBef>
                <a:spcPts val="875"/>
              </a:spcBef>
            </a:pP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de.wikipedia.org/</a:t>
            </a:r>
            <a:r>
              <a:rPr lang="de-DE" sz="1100" dirty="0" err="1">
                <a:solidFill>
                  <a:schemeClr val="tx1"/>
                </a:solidFill>
                <a:latin typeface="Arial" charset="0"/>
                <a:cs typeface="Arial" charset="0"/>
                <a:hlinkClick r:id="rId3"/>
              </a:rPr>
              <a:t>wiki</a:t>
            </a:r>
            <a:r>
              <a:rPr lang="de-DE" sz="1100" dirty="0">
                <a:solidFill>
                  <a:schemeClr val="tx1"/>
                </a:solidFill>
                <a:latin typeface="Arial" charset="0"/>
                <a:cs typeface="Arial" charset="0"/>
                <a:hlinkClick r:id="rId3"/>
              </a:rPr>
              <a:t>/</a:t>
            </a:r>
            <a:r>
              <a:rPr lang="de-DE" sz="1100" dirty="0" err="1">
                <a:solidFill>
                  <a:schemeClr val="tx1"/>
                </a:solidFill>
                <a:latin typeface="Arial" charset="0"/>
                <a:cs typeface="Arial" charset="0"/>
                <a:hlinkClick r:id="rId3"/>
              </a:rPr>
              <a:t>Mavi_Phoenix</a:t>
            </a:r>
            <a:r>
              <a:rPr lang="de-DE" sz="1100" dirty="0">
                <a:solidFill>
                  <a:schemeClr val="tx1"/>
                </a:solidFill>
                <a:latin typeface="Arial" charset="0"/>
                <a:cs typeface="Arial" charset="0"/>
                <a:hlinkClick r:id="rId3"/>
              </a:rPr>
              <a:t> </a:t>
            </a:r>
            <a:endParaRPr lang="de-DE" sz="1100" dirty="0">
              <a:solidFill>
                <a:schemeClr val="tx1"/>
              </a:solidFill>
              <a:latin typeface="Arial" charset="0"/>
              <a:cs typeface="Arial" charset="0"/>
            </a:endParaRPr>
          </a:p>
        </p:txBody>
      </p:sp>
      <p:pic>
        <p:nvPicPr>
          <p:cNvPr id="3" name="Grafik 2">
            <a:extLst>
              <a:ext uri="{FF2B5EF4-FFF2-40B4-BE49-F238E27FC236}">
                <a16:creationId xmlns:a16="http://schemas.microsoft.com/office/drawing/2014/main" id="{89DBDD6F-9A6E-490B-22B4-5747138252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1640" y="3400425"/>
            <a:ext cx="2381250" cy="2381250"/>
          </a:xfrm>
          <a:prstGeom prst="rect">
            <a:avLst/>
          </a:prstGeom>
        </p:spPr>
      </p:pic>
      <p:pic>
        <p:nvPicPr>
          <p:cNvPr id="5" name="Grafik 4">
            <a:extLst>
              <a:ext uri="{FF2B5EF4-FFF2-40B4-BE49-F238E27FC236}">
                <a16:creationId xmlns:a16="http://schemas.microsoft.com/office/drawing/2014/main" id="{090E1884-1F27-FBD8-CE15-7A9445ECD25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59362" y="3400425"/>
            <a:ext cx="2381250" cy="2381250"/>
          </a:xfrm>
          <a:prstGeom prst="rect">
            <a:avLst/>
          </a:prstGeom>
        </p:spPr>
      </p:pic>
      <p:sp>
        <p:nvSpPr>
          <p:cNvPr id="7" name="Textfeld 6">
            <a:extLst>
              <a:ext uri="{FF2B5EF4-FFF2-40B4-BE49-F238E27FC236}">
                <a16:creationId xmlns:a16="http://schemas.microsoft.com/office/drawing/2014/main" id="{B226F03A-D9C7-D759-7DE5-3CB56121274F}"/>
              </a:ext>
            </a:extLst>
          </p:cNvPr>
          <p:cNvSpPr txBox="1"/>
          <p:nvPr/>
        </p:nvSpPr>
        <p:spPr>
          <a:xfrm>
            <a:off x="1187624" y="5979648"/>
            <a:ext cx="6801156" cy="430887"/>
          </a:xfrm>
          <a:prstGeom prst="rect">
            <a:avLst/>
          </a:prstGeom>
          <a:noFill/>
        </p:spPr>
        <p:txBody>
          <a:bodyPr wrap="square" rtlCol="0">
            <a:spAutoFit/>
          </a:bodyPr>
          <a:lstStyle/>
          <a:p>
            <a:r>
              <a:rPr lang="de-AT" sz="1100" b="0" i="0" u="none" strike="noStrike" dirty="0">
                <a:solidFill>
                  <a:srgbClr val="000000"/>
                </a:solidFill>
                <a:effectLst/>
                <a:latin typeface="Arial" panose="020B0604020202020204" pitchFamily="34" charset="0"/>
                <a:cs typeface="Arial" panose="020B0604020202020204" pitchFamily="34" charset="0"/>
              </a:rPr>
              <a:t>Albumcover “Boys Toys”: </a:t>
            </a:r>
            <a:r>
              <a:rPr lang="de-AT" sz="1100" dirty="0">
                <a:solidFill>
                  <a:srgbClr val="0000FF"/>
                </a:solidFill>
                <a:latin typeface="Arial" panose="020B0604020202020204" pitchFamily="34" charset="0"/>
                <a:cs typeface="Arial" panose="020B0604020202020204" pitchFamily="34" charset="0"/>
                <a:hlinkClick r:id="rId6"/>
              </a:rPr>
              <a:t>jpc.de/</a:t>
            </a:r>
            <a:r>
              <a:rPr lang="de-AT" sz="1100" dirty="0" err="1">
                <a:solidFill>
                  <a:srgbClr val="0000FF"/>
                </a:solidFill>
                <a:latin typeface="Arial" panose="020B0604020202020204" pitchFamily="34" charset="0"/>
                <a:cs typeface="Arial" panose="020B0604020202020204" pitchFamily="34" charset="0"/>
                <a:hlinkClick r:id="rId6"/>
              </a:rPr>
              <a:t>jpcng</a:t>
            </a:r>
            <a:r>
              <a:rPr lang="de-AT" sz="1100" dirty="0">
                <a:solidFill>
                  <a:srgbClr val="0000FF"/>
                </a:solidFill>
                <a:latin typeface="Arial" panose="020B0604020202020204" pitchFamily="34" charset="0"/>
                <a:cs typeface="Arial" panose="020B0604020202020204" pitchFamily="34" charset="0"/>
                <a:hlinkClick r:id="rId6"/>
              </a:rPr>
              <a:t>/</a:t>
            </a:r>
            <a:r>
              <a:rPr lang="de-AT" sz="1100" dirty="0" err="1">
                <a:solidFill>
                  <a:srgbClr val="0000FF"/>
                </a:solidFill>
                <a:latin typeface="Arial" panose="020B0604020202020204" pitchFamily="34" charset="0"/>
                <a:cs typeface="Arial" panose="020B0604020202020204" pitchFamily="34" charset="0"/>
                <a:hlinkClick r:id="rId6"/>
              </a:rPr>
              <a:t>poprock</a:t>
            </a:r>
            <a:r>
              <a:rPr lang="de-AT" sz="1100" dirty="0">
                <a:solidFill>
                  <a:srgbClr val="0000FF"/>
                </a:solidFill>
                <a:latin typeface="Arial" panose="020B0604020202020204" pitchFamily="34" charset="0"/>
                <a:cs typeface="Arial" panose="020B0604020202020204" pitchFamily="34" charset="0"/>
                <a:hlinkClick r:id="rId6"/>
              </a:rPr>
              <a:t>/</a:t>
            </a:r>
            <a:r>
              <a:rPr lang="de-AT" sz="1100" dirty="0" err="1">
                <a:solidFill>
                  <a:srgbClr val="0000FF"/>
                </a:solidFill>
                <a:latin typeface="Arial" panose="020B0604020202020204" pitchFamily="34" charset="0"/>
                <a:cs typeface="Arial" panose="020B0604020202020204" pitchFamily="34" charset="0"/>
                <a:hlinkClick r:id="rId6"/>
              </a:rPr>
              <a:t>detail</a:t>
            </a:r>
            <a:r>
              <a:rPr lang="de-AT" sz="1100" dirty="0">
                <a:solidFill>
                  <a:srgbClr val="0000FF"/>
                </a:solidFill>
                <a:latin typeface="Arial" panose="020B0604020202020204" pitchFamily="34" charset="0"/>
                <a:cs typeface="Arial" panose="020B0604020202020204" pitchFamily="34" charset="0"/>
                <a:hlinkClick r:id="rId6"/>
              </a:rPr>
              <a:t>/-/</a:t>
            </a:r>
            <a:r>
              <a:rPr lang="de-AT" sz="1100" dirty="0" err="1">
                <a:solidFill>
                  <a:srgbClr val="0000FF"/>
                </a:solidFill>
                <a:latin typeface="Arial" panose="020B0604020202020204" pitchFamily="34" charset="0"/>
                <a:cs typeface="Arial" panose="020B0604020202020204" pitchFamily="34" charset="0"/>
                <a:hlinkClick r:id="rId6"/>
              </a:rPr>
              <a:t>art</a:t>
            </a:r>
            <a:r>
              <a:rPr lang="de-AT" sz="1100" dirty="0">
                <a:solidFill>
                  <a:srgbClr val="0000FF"/>
                </a:solidFill>
                <a:latin typeface="Arial" panose="020B0604020202020204" pitchFamily="34" charset="0"/>
                <a:cs typeface="Arial" panose="020B0604020202020204" pitchFamily="34" charset="0"/>
                <a:hlinkClick r:id="rId6"/>
              </a:rPr>
              <a:t>/</a:t>
            </a:r>
            <a:r>
              <a:rPr lang="de-AT" sz="1100" dirty="0" err="1">
                <a:solidFill>
                  <a:srgbClr val="0000FF"/>
                </a:solidFill>
                <a:latin typeface="Arial" panose="020B0604020202020204" pitchFamily="34" charset="0"/>
                <a:cs typeface="Arial" panose="020B0604020202020204" pitchFamily="34" charset="0"/>
                <a:hlinkClick r:id="rId6"/>
              </a:rPr>
              <a:t>mavi</a:t>
            </a:r>
            <a:r>
              <a:rPr lang="de-AT" sz="1100" dirty="0">
                <a:solidFill>
                  <a:srgbClr val="0000FF"/>
                </a:solidFill>
                <a:latin typeface="Arial" panose="020B0604020202020204" pitchFamily="34" charset="0"/>
                <a:cs typeface="Arial" panose="020B0604020202020204" pitchFamily="34" charset="0"/>
                <a:hlinkClick r:id="rId6"/>
              </a:rPr>
              <a:t>-phoenix-boys-</a:t>
            </a:r>
            <a:r>
              <a:rPr lang="de-AT" sz="1100" dirty="0" err="1">
                <a:solidFill>
                  <a:srgbClr val="0000FF"/>
                </a:solidFill>
                <a:latin typeface="Arial" panose="020B0604020202020204" pitchFamily="34" charset="0"/>
                <a:cs typeface="Arial" panose="020B0604020202020204" pitchFamily="34" charset="0"/>
                <a:hlinkClick r:id="rId6"/>
              </a:rPr>
              <a:t>toys</a:t>
            </a:r>
            <a:r>
              <a:rPr lang="de-AT" sz="1100" dirty="0">
                <a:solidFill>
                  <a:srgbClr val="0000FF"/>
                </a:solidFill>
                <a:latin typeface="Arial" panose="020B0604020202020204" pitchFamily="34" charset="0"/>
                <a:cs typeface="Arial" panose="020B0604020202020204" pitchFamily="34" charset="0"/>
                <a:hlinkClick r:id="rId6"/>
              </a:rPr>
              <a:t>/</a:t>
            </a:r>
            <a:r>
              <a:rPr lang="de-AT" sz="1100" dirty="0" err="1">
                <a:solidFill>
                  <a:srgbClr val="0000FF"/>
                </a:solidFill>
                <a:latin typeface="Arial" panose="020B0604020202020204" pitchFamily="34" charset="0"/>
                <a:cs typeface="Arial" panose="020B0604020202020204" pitchFamily="34" charset="0"/>
                <a:hlinkClick r:id="rId6"/>
              </a:rPr>
              <a:t>hnum</a:t>
            </a:r>
            <a:r>
              <a:rPr lang="de-AT" sz="1100" dirty="0">
                <a:solidFill>
                  <a:srgbClr val="0000FF"/>
                </a:solidFill>
                <a:latin typeface="Arial" panose="020B0604020202020204" pitchFamily="34" charset="0"/>
                <a:cs typeface="Arial" panose="020B0604020202020204" pitchFamily="34" charset="0"/>
                <a:hlinkClick r:id="rId6"/>
              </a:rPr>
              <a:t>/9686851 </a:t>
            </a:r>
            <a:endParaRPr lang="de-AT" sz="1100" dirty="0">
              <a:solidFill>
                <a:srgbClr val="0000FF"/>
              </a:solidFill>
              <a:latin typeface="Arial" panose="020B0604020202020204" pitchFamily="34" charset="0"/>
              <a:cs typeface="Arial" panose="020B0604020202020204" pitchFamily="34" charset="0"/>
            </a:endParaRPr>
          </a:p>
          <a:p>
            <a:r>
              <a:rPr lang="de-AT" sz="1100" b="0" i="0" u="none" strike="noStrike" dirty="0">
                <a:solidFill>
                  <a:srgbClr val="000000"/>
                </a:solidFill>
                <a:effectLst/>
                <a:latin typeface="Arial" panose="020B0604020202020204" pitchFamily="34" charset="0"/>
                <a:cs typeface="Arial" panose="020B0604020202020204" pitchFamily="34" charset="0"/>
              </a:rPr>
              <a:t>Albumcover “Marlon”: </a:t>
            </a:r>
            <a:r>
              <a:rPr lang="de-AT" sz="1100" dirty="0">
                <a:solidFill>
                  <a:srgbClr val="0000FF"/>
                </a:solidFill>
                <a:latin typeface="Arial" panose="020B0604020202020204" pitchFamily="34" charset="0"/>
                <a:cs typeface="Arial" panose="020B0604020202020204" pitchFamily="34" charset="0"/>
                <a:hlinkClick r:id="rId7"/>
              </a:rPr>
              <a:t>jpc.de/</a:t>
            </a:r>
            <a:r>
              <a:rPr lang="de-AT" sz="1100" dirty="0" err="1">
                <a:solidFill>
                  <a:srgbClr val="0000FF"/>
                </a:solidFill>
                <a:latin typeface="Arial" panose="020B0604020202020204" pitchFamily="34" charset="0"/>
                <a:cs typeface="Arial" panose="020B0604020202020204" pitchFamily="34" charset="0"/>
                <a:hlinkClick r:id="rId7"/>
              </a:rPr>
              <a:t>jpcng</a:t>
            </a:r>
            <a:r>
              <a:rPr lang="de-AT" sz="1100" dirty="0">
                <a:solidFill>
                  <a:srgbClr val="0000FF"/>
                </a:solidFill>
                <a:latin typeface="Arial" panose="020B0604020202020204" pitchFamily="34" charset="0"/>
                <a:cs typeface="Arial" panose="020B0604020202020204" pitchFamily="34" charset="0"/>
                <a:hlinkClick r:id="rId7"/>
              </a:rPr>
              <a:t>/</a:t>
            </a:r>
            <a:r>
              <a:rPr lang="de-AT" sz="1100" dirty="0" err="1">
                <a:solidFill>
                  <a:srgbClr val="0000FF"/>
                </a:solidFill>
                <a:latin typeface="Arial" panose="020B0604020202020204" pitchFamily="34" charset="0"/>
                <a:cs typeface="Arial" panose="020B0604020202020204" pitchFamily="34" charset="0"/>
                <a:hlinkClick r:id="rId7"/>
              </a:rPr>
              <a:t>poprock</a:t>
            </a:r>
            <a:r>
              <a:rPr lang="de-AT" sz="1100" dirty="0">
                <a:solidFill>
                  <a:srgbClr val="0000FF"/>
                </a:solidFill>
                <a:latin typeface="Arial" panose="020B0604020202020204" pitchFamily="34" charset="0"/>
                <a:cs typeface="Arial" panose="020B0604020202020204" pitchFamily="34" charset="0"/>
                <a:hlinkClick r:id="rId7"/>
              </a:rPr>
              <a:t>/</a:t>
            </a:r>
            <a:r>
              <a:rPr lang="de-AT" sz="1100" dirty="0" err="1">
                <a:solidFill>
                  <a:srgbClr val="0000FF"/>
                </a:solidFill>
                <a:latin typeface="Arial" panose="020B0604020202020204" pitchFamily="34" charset="0"/>
                <a:cs typeface="Arial" panose="020B0604020202020204" pitchFamily="34" charset="0"/>
                <a:hlinkClick r:id="rId7"/>
              </a:rPr>
              <a:t>detail</a:t>
            </a:r>
            <a:r>
              <a:rPr lang="de-AT" sz="1100" dirty="0">
                <a:solidFill>
                  <a:srgbClr val="0000FF"/>
                </a:solidFill>
                <a:latin typeface="Arial" panose="020B0604020202020204" pitchFamily="34" charset="0"/>
                <a:cs typeface="Arial" panose="020B0604020202020204" pitchFamily="34" charset="0"/>
                <a:hlinkClick r:id="rId7"/>
              </a:rPr>
              <a:t>/-/</a:t>
            </a:r>
            <a:r>
              <a:rPr lang="de-AT" sz="1100" dirty="0" err="1">
                <a:solidFill>
                  <a:srgbClr val="0000FF"/>
                </a:solidFill>
                <a:latin typeface="Arial" panose="020B0604020202020204" pitchFamily="34" charset="0"/>
                <a:cs typeface="Arial" panose="020B0604020202020204" pitchFamily="34" charset="0"/>
                <a:hlinkClick r:id="rId7"/>
              </a:rPr>
              <a:t>art</a:t>
            </a:r>
            <a:r>
              <a:rPr lang="de-AT" sz="1100" dirty="0">
                <a:solidFill>
                  <a:srgbClr val="0000FF"/>
                </a:solidFill>
                <a:latin typeface="Arial" panose="020B0604020202020204" pitchFamily="34" charset="0"/>
                <a:cs typeface="Arial" panose="020B0604020202020204" pitchFamily="34" charset="0"/>
                <a:hlinkClick r:id="rId7"/>
              </a:rPr>
              <a:t>/</a:t>
            </a:r>
            <a:r>
              <a:rPr lang="de-AT" sz="1100" dirty="0" err="1">
                <a:solidFill>
                  <a:srgbClr val="0000FF"/>
                </a:solidFill>
                <a:latin typeface="Arial" panose="020B0604020202020204" pitchFamily="34" charset="0"/>
                <a:cs typeface="Arial" panose="020B0604020202020204" pitchFamily="34" charset="0"/>
                <a:hlinkClick r:id="rId7"/>
              </a:rPr>
              <a:t>mavi</a:t>
            </a:r>
            <a:r>
              <a:rPr lang="de-AT" sz="1100" dirty="0">
                <a:solidFill>
                  <a:srgbClr val="0000FF"/>
                </a:solidFill>
                <a:latin typeface="Arial" panose="020B0604020202020204" pitchFamily="34" charset="0"/>
                <a:cs typeface="Arial" panose="020B0604020202020204" pitchFamily="34" charset="0"/>
                <a:hlinkClick r:id="rId7"/>
              </a:rPr>
              <a:t>-phoenix-</a:t>
            </a:r>
            <a:r>
              <a:rPr lang="de-AT" sz="1100" dirty="0" err="1">
                <a:solidFill>
                  <a:srgbClr val="0000FF"/>
                </a:solidFill>
                <a:latin typeface="Arial" panose="020B0604020202020204" pitchFamily="34" charset="0"/>
                <a:cs typeface="Arial" panose="020B0604020202020204" pitchFamily="34" charset="0"/>
                <a:hlinkClick r:id="rId7"/>
              </a:rPr>
              <a:t>marlon</a:t>
            </a:r>
            <a:r>
              <a:rPr lang="de-AT" sz="1100" dirty="0">
                <a:solidFill>
                  <a:srgbClr val="0000FF"/>
                </a:solidFill>
                <a:latin typeface="Arial" panose="020B0604020202020204" pitchFamily="34" charset="0"/>
                <a:cs typeface="Arial" panose="020B0604020202020204" pitchFamily="34" charset="0"/>
                <a:hlinkClick r:id="rId7"/>
              </a:rPr>
              <a:t>/</a:t>
            </a:r>
            <a:r>
              <a:rPr lang="de-AT" sz="1100" dirty="0" err="1">
                <a:solidFill>
                  <a:srgbClr val="0000FF"/>
                </a:solidFill>
                <a:latin typeface="Arial" panose="020B0604020202020204" pitchFamily="34" charset="0"/>
                <a:cs typeface="Arial" panose="020B0604020202020204" pitchFamily="34" charset="0"/>
                <a:hlinkClick r:id="rId7"/>
              </a:rPr>
              <a:t>hnum</a:t>
            </a:r>
            <a:r>
              <a:rPr lang="de-AT" sz="1100" dirty="0">
                <a:solidFill>
                  <a:srgbClr val="0000FF"/>
                </a:solidFill>
                <a:latin typeface="Arial" panose="020B0604020202020204" pitchFamily="34" charset="0"/>
                <a:cs typeface="Arial" panose="020B0604020202020204" pitchFamily="34" charset="0"/>
                <a:hlinkClick r:id="rId7"/>
              </a:rPr>
              <a:t>/10767694 </a:t>
            </a:r>
            <a:endParaRPr lang="de-AT" sz="11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586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187624" y="1645136"/>
            <a:ext cx="6552729" cy="427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Weiteres von bzw. zu Mavi Phoenix</a:t>
            </a:r>
            <a:r>
              <a:rPr lang="de-DE" dirty="0">
                <a:solidFill>
                  <a:schemeClr val="tx1"/>
                </a:solidFill>
                <a:latin typeface="Arial" charset="0"/>
                <a:cs typeface="Arial" charset="0"/>
              </a:rPr>
              <a:t> </a:t>
            </a:r>
            <a:br>
              <a:rPr lang="de-DE" dirty="0">
                <a:solidFill>
                  <a:schemeClr val="tx1"/>
                </a:solidFill>
                <a:latin typeface="Arial" charset="0"/>
                <a:cs typeface="Arial" charset="0"/>
              </a:rPr>
            </a:br>
            <a:endParaRPr lang="de-DE" sz="1400" dirty="0">
              <a:solidFill>
                <a:schemeClr val="tx1"/>
              </a:solidFill>
              <a:latin typeface="Arial" charset="0"/>
              <a:cs typeface="Arial" charset="0"/>
            </a:endParaRPr>
          </a:p>
          <a:p>
            <a:pPr eaLnBrk="1" hangingPunct="1">
              <a:lnSpc>
                <a:spcPct val="120000"/>
              </a:lnSpc>
              <a:spcBef>
                <a:spcPts val="875"/>
              </a:spcBef>
            </a:pPr>
            <a:endParaRPr lang="en-US" sz="1400" b="0" i="0" u="none" strike="noStrike" dirty="0">
              <a:solidFill>
                <a:srgbClr val="000000"/>
              </a:solidFill>
              <a:effectLst/>
              <a:latin typeface="Arial" panose="020B0604020202020204" pitchFamily="34" charset="0"/>
              <a:cs typeface="Arial" panose="020B0604020202020204" pitchFamily="34" charset="0"/>
            </a:endParaRPr>
          </a:p>
          <a:p>
            <a:pPr eaLnBrk="1" hangingPunct="1">
              <a:lnSpc>
                <a:spcPct val="120000"/>
              </a:lnSpc>
              <a:spcBef>
                <a:spcPts val="875"/>
              </a:spcBef>
            </a:pPr>
            <a:endParaRPr lang="en-US" sz="14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r>
              <a:rPr lang="en-US" sz="1400" b="0" i="0" u="none" strike="noStrike" dirty="0" err="1">
                <a:solidFill>
                  <a:srgbClr val="000000"/>
                </a:solidFill>
                <a:effectLst/>
                <a:latin typeface="Arial" panose="020B0604020202020204" pitchFamily="34" charset="0"/>
                <a:cs typeface="Arial" panose="020B0604020202020204" pitchFamily="34" charset="0"/>
              </a:rPr>
              <a:t>Musikvideo</a:t>
            </a:r>
            <a:r>
              <a:rPr lang="en-US" sz="1400" b="0" i="0" u="none" strike="noStrike" dirty="0">
                <a:solidFill>
                  <a:srgbClr val="000000"/>
                </a:solidFill>
                <a:effectLst/>
                <a:latin typeface="Arial" panose="020B0604020202020204" pitchFamily="34" charset="0"/>
                <a:cs typeface="Arial" panose="020B0604020202020204" pitchFamily="34" charset="0"/>
              </a:rPr>
              <a:t> „Bullet in My Heart“: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sng" strike="noStrike" dirty="0">
                <a:solidFill>
                  <a:srgbClr val="1155CC"/>
                </a:solidFill>
                <a:effectLst/>
                <a:latin typeface="Arial" panose="020B0604020202020204" pitchFamily="34" charset="0"/>
                <a:cs typeface="Arial" panose="020B0604020202020204" pitchFamily="34" charset="0"/>
                <a:hlinkClick r:id="rId5"/>
              </a:rPr>
              <a:t>youtube.com/</a:t>
            </a:r>
            <a:r>
              <a:rPr lang="en-US" sz="1400" b="0" i="0" u="sng" strike="noStrike" dirty="0" err="1">
                <a:solidFill>
                  <a:srgbClr val="1155CC"/>
                </a:solidFill>
                <a:effectLst/>
                <a:latin typeface="Arial" panose="020B0604020202020204" pitchFamily="34" charset="0"/>
                <a:cs typeface="Arial" panose="020B0604020202020204" pitchFamily="34" charset="0"/>
                <a:hlinkClick r:id="rId5"/>
              </a:rPr>
              <a:t>watch?v</a:t>
            </a:r>
            <a:r>
              <a:rPr lang="en-US" sz="1400" b="0" i="0" u="sng" strike="noStrike" dirty="0">
                <a:solidFill>
                  <a:srgbClr val="1155CC"/>
                </a:solidFill>
                <a:effectLst/>
                <a:latin typeface="Arial" panose="020B0604020202020204" pitchFamily="34" charset="0"/>
                <a:cs typeface="Arial" panose="020B0604020202020204" pitchFamily="34" charset="0"/>
                <a:hlinkClick r:id="rId5"/>
              </a:rPr>
              <a:t>=jXKg7SzH2Io</a:t>
            </a:r>
            <a:endParaRPr lang="en-US" sz="1400" b="0" i="0" u="sng" strike="noStrike" dirty="0">
              <a:solidFill>
                <a:srgbClr val="1155CC"/>
              </a:solidFill>
              <a:effectLst/>
              <a:latin typeface="Arial" panose="020B0604020202020204" pitchFamily="34" charset="0"/>
              <a:cs typeface="Arial" panose="020B0604020202020204" pitchFamily="34" charset="0"/>
            </a:endParaRPr>
          </a:p>
          <a:p>
            <a:pPr eaLnBrk="1" hangingPunct="1">
              <a:lnSpc>
                <a:spcPct val="120000"/>
              </a:lnSpc>
              <a:spcBef>
                <a:spcPts val="875"/>
              </a:spcBef>
            </a:pPr>
            <a:endParaRPr lang="en-US" sz="1400" u="sng" dirty="0">
              <a:solidFill>
                <a:srgbClr val="1155CC"/>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en-US" sz="1400" u="sng" dirty="0">
              <a:solidFill>
                <a:srgbClr val="1155CC"/>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en-US" sz="1400" u="sng" dirty="0">
              <a:solidFill>
                <a:srgbClr val="1155CC"/>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en-US" sz="1400" u="sng" dirty="0">
              <a:solidFill>
                <a:srgbClr val="1155CC"/>
              </a:solidFill>
              <a:latin typeface="Arial" panose="020B0604020202020204" pitchFamily="34" charset="0"/>
              <a:cs typeface="Arial" panose="020B0604020202020204" pitchFamily="34" charset="0"/>
            </a:endParaRPr>
          </a:p>
          <a:p>
            <a:pPr eaLnBrk="1" hangingPunct="1">
              <a:lnSpc>
                <a:spcPct val="120000"/>
              </a:lnSpc>
              <a:spcBef>
                <a:spcPts val="875"/>
              </a:spcBef>
            </a:pPr>
            <a:r>
              <a:rPr lang="de-DE" sz="1400" dirty="0">
                <a:solidFill>
                  <a:schemeClr val="tx1"/>
                </a:solidFill>
                <a:latin typeface="Arial" panose="020B0604020202020204" pitchFamily="34" charset="0"/>
                <a:cs typeface="Arial" panose="020B0604020202020204" pitchFamily="34" charset="0"/>
              </a:rPr>
              <a:t>Voice-Update während der Transition: </a:t>
            </a:r>
            <a:br>
              <a:rPr lang="de-DE" sz="1400" dirty="0">
                <a:solidFill>
                  <a:schemeClr val="tx1"/>
                </a:solidFill>
                <a:latin typeface="Arial" panose="020B0604020202020204" pitchFamily="34" charset="0"/>
                <a:cs typeface="Arial" panose="020B0604020202020204" pitchFamily="34" charset="0"/>
              </a:rPr>
            </a:br>
            <a:r>
              <a:rPr lang="de-DE" sz="1400" dirty="0">
                <a:solidFill>
                  <a:schemeClr val="tx1"/>
                </a:solidFill>
                <a:latin typeface="Arial" panose="020B0604020202020204" pitchFamily="34" charset="0"/>
                <a:cs typeface="Arial" panose="020B0604020202020204" pitchFamily="34" charset="0"/>
                <a:hlinkClick r:id="rId6"/>
              </a:rPr>
              <a:t>youtube.com/</a:t>
            </a:r>
            <a:r>
              <a:rPr lang="de-DE" sz="1400" dirty="0" err="1">
                <a:solidFill>
                  <a:schemeClr val="tx1"/>
                </a:solidFill>
                <a:latin typeface="Arial" panose="020B0604020202020204" pitchFamily="34" charset="0"/>
                <a:cs typeface="Arial" panose="020B0604020202020204" pitchFamily="34" charset="0"/>
                <a:hlinkClick r:id="rId6"/>
              </a:rPr>
              <a:t>watch?v</a:t>
            </a:r>
            <a:r>
              <a:rPr lang="de-DE" sz="1400" dirty="0">
                <a:solidFill>
                  <a:schemeClr val="tx1"/>
                </a:solidFill>
                <a:latin typeface="Arial" panose="020B0604020202020204" pitchFamily="34" charset="0"/>
                <a:cs typeface="Arial" panose="020B0604020202020204" pitchFamily="34" charset="0"/>
                <a:hlinkClick r:id="rId6"/>
              </a:rPr>
              <a:t>=zhCXVQWaV3Q</a:t>
            </a:r>
            <a:endParaRPr lang="de-DE" sz="1400" dirty="0">
              <a:solidFill>
                <a:schemeClr val="tx1"/>
              </a:solidFill>
              <a:latin typeface="Arial" panose="020B0604020202020204" pitchFamily="34" charset="0"/>
              <a:cs typeface="Arial" panose="020B0604020202020204" pitchFamily="34" charset="0"/>
            </a:endParaRPr>
          </a:p>
        </p:txBody>
      </p:sp>
      <p:pic>
        <p:nvPicPr>
          <p:cNvPr id="2" name="Onlinemedien 1" title="Mavi Phoenix - Bullet In My Heart (official)">
            <a:hlinkClick r:id="" action="ppaction://media"/>
            <a:extLst>
              <a:ext uri="{FF2B5EF4-FFF2-40B4-BE49-F238E27FC236}">
                <a16:creationId xmlns:a16="http://schemas.microsoft.com/office/drawing/2014/main" id="{E728CDD2-9AD7-4524-87AC-7F3BC630B113}"/>
              </a:ext>
            </a:extLst>
          </p:cNvPr>
          <p:cNvPicPr>
            <a:picLocks noRot="1" noChangeAspect="1"/>
          </p:cNvPicPr>
          <p:nvPr>
            <a:videoFile r:link="rId1"/>
          </p:nvPr>
        </p:nvPicPr>
        <p:blipFill>
          <a:blip r:embed="rId7"/>
          <a:stretch>
            <a:fillRect/>
          </a:stretch>
        </p:blipFill>
        <p:spPr>
          <a:xfrm>
            <a:off x="5165111" y="2324475"/>
            <a:ext cx="2575242" cy="1455012"/>
          </a:xfrm>
          <a:prstGeom prst="rect">
            <a:avLst/>
          </a:prstGeom>
        </p:spPr>
      </p:pic>
      <p:pic>
        <p:nvPicPr>
          <p:cNvPr id="4" name="Onlinemedien 3" title="ONE YEAR ON TESTOSTERONE: Voice Updates">
            <a:hlinkClick r:id="" action="ppaction://media"/>
            <a:extLst>
              <a:ext uri="{FF2B5EF4-FFF2-40B4-BE49-F238E27FC236}">
                <a16:creationId xmlns:a16="http://schemas.microsoft.com/office/drawing/2014/main" id="{0728896A-3A72-9A34-3D5D-F553E3FEF5D0}"/>
              </a:ext>
            </a:extLst>
          </p:cNvPr>
          <p:cNvPicPr>
            <a:picLocks noRot="1" noChangeAspect="1"/>
          </p:cNvPicPr>
          <p:nvPr>
            <a:videoFile r:link="rId2"/>
          </p:nvPr>
        </p:nvPicPr>
        <p:blipFill>
          <a:blip r:embed="rId8"/>
          <a:stretch>
            <a:fillRect/>
          </a:stretch>
        </p:blipFill>
        <p:spPr>
          <a:xfrm>
            <a:off x="5165111" y="4488964"/>
            <a:ext cx="2540000" cy="1435100"/>
          </a:xfrm>
          <a:prstGeom prst="rect">
            <a:avLst/>
          </a:prstGeom>
        </p:spPr>
      </p:pic>
    </p:spTree>
    <p:extLst>
      <p:ext uri="{BB962C8B-B14F-4D97-AF65-F5344CB8AC3E}">
        <p14:creationId xmlns:p14="http://schemas.microsoft.com/office/powerpoint/2010/main" val="238078249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187624" y="1203849"/>
            <a:ext cx="4248472" cy="2041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spcBef>
                <a:spcPts val="875"/>
              </a:spcBef>
            </a:pPr>
            <a:r>
              <a:rPr lang="de-DE" b="1" dirty="0">
                <a:solidFill>
                  <a:schemeClr val="tx1"/>
                </a:solidFill>
                <a:latin typeface="Arial" charset="0"/>
                <a:cs typeface="Arial" charset="0"/>
              </a:rPr>
              <a:t>Conchita Wurst </a:t>
            </a:r>
            <a:br>
              <a:rPr lang="de-DE" dirty="0">
                <a:solidFill>
                  <a:schemeClr val="tx1"/>
                </a:solidFill>
                <a:latin typeface="Arial" charset="0"/>
                <a:cs typeface="Arial" charset="0"/>
              </a:rPr>
            </a:br>
            <a:r>
              <a:rPr lang="de-DE" sz="1400" dirty="0">
                <a:solidFill>
                  <a:schemeClr val="tx1"/>
                </a:solidFill>
                <a:latin typeface="Arial" charset="0"/>
                <a:cs typeface="Arial" charset="0"/>
              </a:rPr>
              <a:t>2014 gewann Thomas Neuwirth als Kunstfigur Conchita Wurst mit dem Stück „</a:t>
            </a:r>
            <a:r>
              <a:rPr lang="de-DE" sz="1400" dirty="0" err="1">
                <a:solidFill>
                  <a:schemeClr val="tx1"/>
                </a:solidFill>
                <a:latin typeface="Arial" charset="0"/>
                <a:cs typeface="Arial" charset="0"/>
              </a:rPr>
              <a:t>Rise</a:t>
            </a:r>
            <a:r>
              <a:rPr lang="de-DE" sz="1400" dirty="0">
                <a:solidFill>
                  <a:schemeClr val="tx1"/>
                </a:solidFill>
                <a:latin typeface="Arial" charset="0"/>
                <a:cs typeface="Arial" charset="0"/>
              </a:rPr>
              <a:t> Like a Phoenix“ den 59. Eurovision Song Contest in Kopenhagen. Neuwirth tritt seit März 2019 zusätzlich unter dem Künstlernamen WURST auf.</a:t>
            </a:r>
          </a:p>
          <a:p>
            <a:pPr eaLnBrk="1" hangingPunct="1">
              <a:spcBef>
                <a:spcPts val="875"/>
              </a:spcBef>
              <a:spcAft>
                <a:spcPts val="600"/>
              </a:spcAft>
            </a:pP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de.wikipedia.org/</a:t>
            </a:r>
            <a:r>
              <a:rPr lang="de-DE" sz="1100" dirty="0" err="1">
                <a:solidFill>
                  <a:schemeClr val="tx1"/>
                </a:solidFill>
                <a:latin typeface="Arial" charset="0"/>
                <a:cs typeface="Arial" charset="0"/>
                <a:hlinkClick r:id="rId3"/>
              </a:rPr>
              <a:t>wiki</a:t>
            </a:r>
            <a:r>
              <a:rPr lang="de-DE" sz="1100" dirty="0">
                <a:solidFill>
                  <a:schemeClr val="tx1"/>
                </a:solidFill>
                <a:latin typeface="Arial" charset="0"/>
                <a:cs typeface="Arial" charset="0"/>
                <a:hlinkClick r:id="rId3"/>
              </a:rPr>
              <a:t>/</a:t>
            </a:r>
            <a:r>
              <a:rPr lang="de-DE" sz="1100" dirty="0" err="1">
                <a:solidFill>
                  <a:schemeClr val="tx1"/>
                </a:solidFill>
                <a:latin typeface="Arial" charset="0"/>
                <a:cs typeface="Arial" charset="0"/>
                <a:hlinkClick r:id="rId3"/>
              </a:rPr>
              <a:t>Conchita_Wurst</a:t>
            </a:r>
            <a:br>
              <a:rPr lang="de-DE" sz="1100" dirty="0">
                <a:solidFill>
                  <a:schemeClr val="tx1"/>
                </a:solidFill>
                <a:latin typeface="Arial" charset="0"/>
                <a:cs typeface="Arial" charset="0"/>
              </a:rPr>
            </a:br>
            <a:r>
              <a:rPr lang="de-DE" sz="1100" dirty="0">
                <a:solidFill>
                  <a:schemeClr val="tx1"/>
                </a:solidFill>
                <a:latin typeface="Arial" charset="0"/>
                <a:cs typeface="Arial" charset="0"/>
              </a:rPr>
              <a:t>Quelle Foto: </a:t>
            </a:r>
            <a:r>
              <a:rPr lang="de-DE" sz="1100" dirty="0">
                <a:solidFill>
                  <a:schemeClr val="tx1"/>
                </a:solidFill>
                <a:latin typeface="Arial" charset="0"/>
                <a:cs typeface="Arial" charset="0"/>
                <a:hlinkClick r:id="rId4"/>
              </a:rPr>
              <a:t>facebook.com/</a:t>
            </a:r>
            <a:r>
              <a:rPr lang="de-DE" sz="1100" dirty="0" err="1">
                <a:solidFill>
                  <a:schemeClr val="tx1"/>
                </a:solidFill>
                <a:latin typeface="Arial" charset="0"/>
                <a:cs typeface="Arial" charset="0"/>
                <a:hlinkClick r:id="rId4"/>
              </a:rPr>
              <a:t>ConchitaWurst</a:t>
            </a:r>
            <a:r>
              <a:rPr lang="de-DE" sz="1100" dirty="0">
                <a:solidFill>
                  <a:schemeClr val="tx1"/>
                </a:solidFill>
                <a:latin typeface="Arial" charset="0"/>
                <a:cs typeface="Arial" charset="0"/>
                <a:hlinkClick r:id="rId4"/>
              </a:rPr>
              <a:t>/?</a:t>
            </a:r>
            <a:r>
              <a:rPr lang="de-DE" sz="1100" dirty="0" err="1">
                <a:solidFill>
                  <a:schemeClr val="tx1"/>
                </a:solidFill>
                <a:latin typeface="Arial" charset="0"/>
                <a:cs typeface="Arial" charset="0"/>
                <a:hlinkClick r:id="rId4"/>
              </a:rPr>
              <a:t>locale</a:t>
            </a:r>
            <a:r>
              <a:rPr lang="de-DE" sz="1100" dirty="0">
                <a:solidFill>
                  <a:schemeClr val="tx1"/>
                </a:solidFill>
                <a:latin typeface="Arial" charset="0"/>
                <a:cs typeface="Arial" charset="0"/>
                <a:hlinkClick r:id="rId4"/>
              </a:rPr>
              <a:t>=</a:t>
            </a:r>
            <a:r>
              <a:rPr lang="de-DE" sz="1100" dirty="0" err="1">
                <a:solidFill>
                  <a:schemeClr val="tx1"/>
                </a:solidFill>
                <a:latin typeface="Arial" charset="0"/>
                <a:cs typeface="Arial" charset="0"/>
                <a:hlinkClick r:id="rId4"/>
              </a:rPr>
              <a:t>es_LA</a:t>
            </a:r>
            <a:r>
              <a:rPr lang="de-DE" sz="1100" dirty="0">
                <a:solidFill>
                  <a:schemeClr val="tx1"/>
                </a:solidFill>
                <a:latin typeface="Arial" charset="0"/>
                <a:cs typeface="Arial" charset="0"/>
              </a:rPr>
              <a:t> </a:t>
            </a:r>
          </a:p>
        </p:txBody>
      </p:sp>
      <p:pic>
        <p:nvPicPr>
          <p:cNvPr id="4" name="Grafik 3">
            <a:extLst>
              <a:ext uri="{FF2B5EF4-FFF2-40B4-BE49-F238E27FC236}">
                <a16:creationId xmlns:a16="http://schemas.microsoft.com/office/drawing/2014/main" id="{D583443B-68D3-F2D5-7A26-6990AE5AF76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53169" y="1290110"/>
            <a:ext cx="1869384" cy="1869384"/>
          </a:xfrm>
          <a:prstGeom prst="rect">
            <a:avLst/>
          </a:prstGeom>
        </p:spPr>
      </p:pic>
      <p:sp>
        <p:nvSpPr>
          <p:cNvPr id="8" name="Textfeld 7">
            <a:extLst>
              <a:ext uri="{FF2B5EF4-FFF2-40B4-BE49-F238E27FC236}">
                <a16:creationId xmlns:a16="http://schemas.microsoft.com/office/drawing/2014/main" id="{A26E7549-ACA7-8802-F047-C8D90764D880}"/>
              </a:ext>
            </a:extLst>
          </p:cNvPr>
          <p:cNvSpPr txBox="1"/>
          <p:nvPr/>
        </p:nvSpPr>
        <p:spPr>
          <a:xfrm>
            <a:off x="1259632" y="3784600"/>
            <a:ext cx="4392488" cy="2318583"/>
          </a:xfrm>
          <a:prstGeom prst="rect">
            <a:avLst/>
          </a:prstGeom>
          <a:noFill/>
        </p:spPr>
        <p:txBody>
          <a:bodyPr wrap="square" rtlCol="0">
            <a:spAutoFit/>
          </a:bodyPr>
          <a:lstStyle/>
          <a:p>
            <a:pPr rtl="0">
              <a:spcBef>
                <a:spcPts val="0"/>
              </a:spcBef>
              <a:spcAft>
                <a:spcPts val="800"/>
              </a:spcAft>
            </a:pPr>
            <a:r>
              <a:rPr lang="de-DE" b="1" dirty="0">
                <a:solidFill>
                  <a:schemeClr val="tx1"/>
                </a:solidFill>
                <a:latin typeface="Arial" charset="0"/>
                <a:cs typeface="Arial" charset="0"/>
              </a:rPr>
              <a:t>Kerosin95 </a:t>
            </a:r>
            <a:br>
              <a:rPr lang="de-DE" sz="1800" b="0" i="0" u="none" strike="noStrike" dirty="0">
                <a:solidFill>
                  <a:srgbClr val="000000"/>
                </a:solidFill>
                <a:effectLst/>
                <a:latin typeface="Calibri" panose="020F0502020204030204" pitchFamily="34" charset="0"/>
              </a:rPr>
            </a:br>
            <a:r>
              <a:rPr lang="de-DE" sz="1400" dirty="0">
                <a:solidFill>
                  <a:schemeClr val="tx1"/>
                </a:solidFill>
                <a:latin typeface="Arial" charset="0"/>
                <a:cs typeface="Arial" charset="0"/>
              </a:rPr>
              <a:t>Mit der 2022 erschienenen EP „Trans Agenda Dynastie” prangert Kerosin95, selbst trans, Queer- und Transfeindlichkeit an und macht auf die Ungerechtigkeiten aufmerksam, mit denen trans Personen tagtäglich konfrontiert werden. </a:t>
            </a:r>
          </a:p>
          <a:p>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sng" strike="noStrike" dirty="0">
                <a:solidFill>
                  <a:srgbClr val="1155CC"/>
                </a:solidFill>
                <a:effectLst/>
                <a:latin typeface="Arial" panose="020B0604020202020204" pitchFamily="34" charset="0"/>
                <a:cs typeface="Arial" panose="020B0604020202020204" pitchFamily="34" charset="0"/>
                <a:hlinkClick r:id="rId6"/>
              </a:rPr>
              <a:t>mzee.com/2022/12/kerosin95-ein-gespraech-ueber-queerfeindlichkeit</a:t>
            </a:r>
            <a:br>
              <a:rPr lang="de-DE" sz="1100" b="0" i="0" u="sng" strike="noStrike" dirty="0">
                <a:solidFill>
                  <a:srgbClr val="1155CC"/>
                </a:solidFill>
                <a:effectLst/>
                <a:latin typeface="Arial" panose="020B0604020202020204" pitchFamily="34" charset="0"/>
                <a:cs typeface="Arial" panose="020B0604020202020204" pitchFamily="34" charset="0"/>
              </a:rPr>
            </a:br>
            <a:r>
              <a:rPr lang="de-DE" sz="1100" dirty="0">
                <a:solidFill>
                  <a:schemeClr val="tx1"/>
                </a:solidFill>
                <a:latin typeface="Arial" charset="0"/>
                <a:cs typeface="Arial" charset="0"/>
              </a:rPr>
              <a:t>Quelle Foto: </a:t>
            </a:r>
            <a:r>
              <a:rPr lang="de-DE" sz="1100" dirty="0">
                <a:solidFill>
                  <a:schemeClr val="tx1"/>
                </a:solidFill>
                <a:latin typeface="Arial" charset="0"/>
                <a:cs typeface="Arial" charset="0"/>
                <a:hlinkClick r:id="rId7"/>
              </a:rPr>
              <a:t>derstandard.at/</a:t>
            </a:r>
            <a:r>
              <a:rPr lang="de-DE" sz="1100" dirty="0" err="1">
                <a:solidFill>
                  <a:schemeClr val="tx1"/>
                </a:solidFill>
                <a:latin typeface="Arial" charset="0"/>
                <a:cs typeface="Arial" charset="0"/>
                <a:hlinkClick r:id="rId7"/>
              </a:rPr>
              <a:t>story</a:t>
            </a:r>
            <a:r>
              <a:rPr lang="de-DE" sz="1100" dirty="0">
                <a:solidFill>
                  <a:schemeClr val="tx1"/>
                </a:solidFill>
                <a:latin typeface="Arial" charset="0"/>
                <a:cs typeface="Arial" charset="0"/>
                <a:hlinkClick r:id="rId7"/>
              </a:rPr>
              <a:t>/2000124701939/kerosin-95-das-ist-verinnerlichte-arroganz</a:t>
            </a:r>
            <a:r>
              <a:rPr lang="de-DE" sz="1100" dirty="0">
                <a:solidFill>
                  <a:schemeClr val="tx1"/>
                </a:solidFill>
                <a:latin typeface="Arial" charset="0"/>
                <a:cs typeface="Arial" charset="0"/>
              </a:rPr>
              <a:t> </a:t>
            </a:r>
            <a:endParaRPr lang="de-AT" sz="1100" dirty="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CD902424-5DEA-1C2B-021D-2BEFCBA7DDD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18392" y="3826386"/>
            <a:ext cx="1738938" cy="2318584"/>
          </a:xfrm>
          <a:prstGeom prst="rect">
            <a:avLst/>
          </a:prstGeom>
        </p:spPr>
      </p:pic>
    </p:spTree>
    <p:extLst>
      <p:ext uri="{BB962C8B-B14F-4D97-AF65-F5344CB8AC3E}">
        <p14:creationId xmlns:p14="http://schemas.microsoft.com/office/powerpoint/2010/main" val="423088247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755576" y="1217594"/>
            <a:ext cx="7416824" cy="2386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AYMZ</a:t>
            </a:r>
            <a:br>
              <a:rPr lang="de-DE" dirty="0">
                <a:solidFill>
                  <a:schemeClr val="tx1"/>
                </a:solidFill>
                <a:latin typeface="Arial" charset="0"/>
                <a:cs typeface="Arial" charset="0"/>
              </a:rPr>
            </a:br>
            <a:r>
              <a:rPr lang="de-DE" sz="1400" dirty="0">
                <a:solidFill>
                  <a:schemeClr val="tx1"/>
                </a:solidFill>
                <a:latin typeface="Arial" charset="0"/>
                <a:cs typeface="Arial" charset="0"/>
              </a:rPr>
              <a:t>Bekannt wurde AYMZ als Amy Wald, Singer/Songwriterin aus Salzburg. Mit dem Outing als nicht-binär wird das Soloprojekt in AYMZ umgetauft; auch musikalisch erfindet sich AYMZ neu und kehrt von Pop zu Rock zurück.</a:t>
            </a:r>
          </a:p>
          <a:p>
            <a:pPr eaLnBrk="1" hangingPunct="1">
              <a:lnSpc>
                <a:spcPct val="120000"/>
              </a:lnSpc>
              <a:spcBef>
                <a:spcPts val="875"/>
              </a:spcBef>
            </a:pP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ardkultur.de/doku-aymz-non-binary-100</a:t>
            </a:r>
            <a:r>
              <a:rPr lang="de-DE" sz="1100" dirty="0">
                <a:solidFill>
                  <a:schemeClr val="tx1"/>
                </a:solidFill>
                <a:latin typeface="Arial" charset="0"/>
                <a:cs typeface="Arial" charset="0"/>
              </a:rPr>
              <a:t> (Im Interview geht </a:t>
            </a:r>
            <a:r>
              <a:rPr lang="de-DE" sz="1100" dirty="0" err="1">
                <a:solidFill>
                  <a:schemeClr val="tx1"/>
                </a:solidFill>
                <a:latin typeface="Arial" charset="0"/>
                <a:cs typeface="Arial" charset="0"/>
              </a:rPr>
              <a:t>they</a:t>
            </a:r>
            <a:r>
              <a:rPr lang="de-DE" sz="1100" dirty="0">
                <a:solidFill>
                  <a:schemeClr val="tx1"/>
                </a:solidFill>
                <a:latin typeface="Arial" charset="0"/>
                <a:cs typeface="Arial" charset="0"/>
              </a:rPr>
              <a:t> u. a. auf Nicht-Binarität ein und was das bedeuten kann.) </a:t>
            </a:r>
            <a:br>
              <a:rPr lang="de-DE" sz="1100" dirty="0">
                <a:solidFill>
                  <a:schemeClr val="tx1"/>
                </a:solidFill>
                <a:latin typeface="Arial" charset="0"/>
                <a:cs typeface="Arial" charset="0"/>
              </a:rPr>
            </a:br>
            <a:r>
              <a:rPr lang="de-DE" sz="1100" dirty="0">
                <a:solidFill>
                  <a:schemeClr val="tx1"/>
                </a:solidFill>
                <a:latin typeface="Arial" charset="0"/>
                <a:cs typeface="Arial" charset="0"/>
              </a:rPr>
              <a:t>Quelle Foto: </a:t>
            </a:r>
            <a:r>
              <a:rPr lang="de-DE" sz="1100" dirty="0">
                <a:solidFill>
                  <a:schemeClr val="tx1"/>
                </a:solidFill>
                <a:latin typeface="Arial" charset="0"/>
                <a:cs typeface="Arial" charset="0"/>
                <a:hlinkClick r:id="rId4"/>
              </a:rPr>
              <a:t>musicexport.at/</a:t>
            </a:r>
            <a:r>
              <a:rPr lang="de-DE" sz="1100" dirty="0" err="1">
                <a:solidFill>
                  <a:schemeClr val="tx1"/>
                </a:solidFill>
                <a:latin typeface="Arial" charset="0"/>
                <a:cs typeface="Arial" charset="0"/>
                <a:hlinkClick r:id="rId4"/>
              </a:rPr>
              <a:t>artist</a:t>
            </a:r>
            <a:r>
              <a:rPr lang="de-DE" sz="1100" dirty="0">
                <a:solidFill>
                  <a:schemeClr val="tx1"/>
                </a:solidFill>
                <a:latin typeface="Arial" charset="0"/>
                <a:cs typeface="Arial" charset="0"/>
                <a:hlinkClick r:id="rId4"/>
              </a:rPr>
              <a:t>/</a:t>
            </a:r>
            <a:r>
              <a:rPr lang="de-DE" sz="1100" dirty="0" err="1">
                <a:solidFill>
                  <a:schemeClr val="tx1"/>
                </a:solidFill>
                <a:latin typeface="Arial" charset="0"/>
                <a:cs typeface="Arial" charset="0"/>
                <a:hlinkClick r:id="rId4"/>
              </a:rPr>
              <a:t>aymz</a:t>
            </a:r>
            <a:r>
              <a:rPr lang="de-DE" sz="1100" dirty="0">
                <a:solidFill>
                  <a:schemeClr val="tx1"/>
                </a:solidFill>
                <a:latin typeface="Arial" charset="0"/>
                <a:cs typeface="Arial" charset="0"/>
              </a:rPr>
              <a:t> </a:t>
            </a:r>
          </a:p>
          <a:p>
            <a:pPr eaLnBrk="1" hangingPunct="1">
              <a:lnSpc>
                <a:spcPct val="120000"/>
              </a:lnSpc>
              <a:spcBef>
                <a:spcPts val="875"/>
              </a:spcBef>
            </a:pPr>
            <a:r>
              <a:rPr lang="de-DE" sz="1100" dirty="0">
                <a:solidFill>
                  <a:schemeClr val="tx1"/>
                </a:solidFill>
                <a:latin typeface="Arial" charset="0"/>
                <a:cs typeface="Arial" charset="0"/>
              </a:rPr>
              <a:t> </a:t>
            </a:r>
            <a:r>
              <a:rPr lang="de-DE" sz="1400" dirty="0">
                <a:solidFill>
                  <a:schemeClr val="tx1"/>
                </a:solidFill>
                <a:latin typeface="Arial" charset="0"/>
                <a:cs typeface="Arial" charset="0"/>
              </a:rPr>
              <a:t> </a:t>
            </a:r>
          </a:p>
        </p:txBody>
      </p:sp>
      <p:pic>
        <p:nvPicPr>
          <p:cNvPr id="3" name="Grafik 2">
            <a:extLst>
              <a:ext uri="{FF2B5EF4-FFF2-40B4-BE49-F238E27FC236}">
                <a16:creationId xmlns:a16="http://schemas.microsoft.com/office/drawing/2014/main" id="{E6C61E7C-3554-D4F5-D5C9-6E2C3E803B6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32148" y="3400425"/>
            <a:ext cx="6479704" cy="2867869"/>
          </a:xfrm>
          <a:prstGeom prst="rect">
            <a:avLst/>
          </a:prstGeom>
        </p:spPr>
      </p:pic>
    </p:spTree>
    <p:extLst>
      <p:ext uri="{BB962C8B-B14F-4D97-AF65-F5344CB8AC3E}">
        <p14:creationId xmlns:p14="http://schemas.microsoft.com/office/powerpoint/2010/main" val="1189680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44454" y="4288830"/>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a:t>
            </a:r>
            <a:r>
              <a:rPr lang="de-DE" sz="1500" dirty="0">
                <a:solidFill>
                  <a:srgbClr val="FFFFFF"/>
                </a:solidFill>
                <a:latin typeface="Arial" charset="0"/>
                <a:cs typeface="Arial" charset="0"/>
              </a:rPr>
              <a:t>ein Kiss-in vor einem Wiener Café</a:t>
            </a:r>
            <a:endParaRPr lang="de-AT" sz="1500" dirty="0">
              <a:solidFill>
                <a:srgbClr val="FFFFFF"/>
              </a:solidFill>
              <a:latin typeface="Arial" charset="0"/>
              <a:cs typeface="Arial" charset="0"/>
            </a:endParaRPr>
          </a:p>
        </p:txBody>
      </p:sp>
      <p:sp>
        <p:nvSpPr>
          <p:cNvPr id="20483" name="Text Box 5"/>
          <p:cNvSpPr txBox="1">
            <a:spLocks noChangeArrowheads="1"/>
          </p:cNvSpPr>
          <p:nvPr/>
        </p:nvSpPr>
        <p:spPr bwMode="auto">
          <a:xfrm>
            <a:off x="683642" y="5156399"/>
            <a:ext cx="3600450" cy="1080913"/>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tabLst>
                <a:tab pos="354013"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a:solidFill>
                  <a:srgbClr val="FFFFFF"/>
                </a:solidFill>
                <a:latin typeface="Arial" charset="0"/>
                <a:cs typeface="Arial" charset="0"/>
              </a:rPr>
              <a:t>C  </a:t>
            </a:r>
            <a:r>
              <a:rPr lang="de-DE" sz="1500" dirty="0">
                <a:solidFill>
                  <a:srgbClr val="FFFFFF"/>
                </a:solidFill>
                <a:latin typeface="Arial" charset="0"/>
                <a:cs typeface="Arial" charset="0"/>
              </a:rPr>
              <a:t>die Enthüllung eines Denkmals für 	im Nationalsozialismus verfolgte 	Homosexuelle</a:t>
            </a:r>
            <a:endParaRPr lang="de-AT" sz="1500" dirty="0">
              <a:solidFill>
                <a:srgbClr val="FFFFFF"/>
              </a:solidFill>
              <a:latin typeface="Arial" charset="0"/>
              <a:cs typeface="Arial" charset="0"/>
            </a:endParaRPr>
          </a:p>
        </p:txBody>
      </p:sp>
      <p:sp>
        <p:nvSpPr>
          <p:cNvPr id="20484" name="Text Box 6"/>
          <p:cNvSpPr txBox="1">
            <a:spLocks noChangeArrowheads="1"/>
          </p:cNvSpPr>
          <p:nvPr/>
        </p:nvSpPr>
        <p:spPr bwMode="auto">
          <a:xfrm>
            <a:off x="4715892" y="5156399"/>
            <a:ext cx="3600450" cy="1080912"/>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a:solidFill>
                  <a:srgbClr val="FFFFFF"/>
                </a:solidFill>
                <a:latin typeface="Arial" charset="0"/>
                <a:cs typeface="Arial" charset="0"/>
              </a:rPr>
              <a:t>D </a:t>
            </a:r>
            <a:r>
              <a:rPr lang="de-DE" sz="1500" dirty="0">
                <a:solidFill>
                  <a:srgbClr val="FFFFFF"/>
                </a:solidFill>
                <a:latin typeface="Arial" charset="0"/>
                <a:cs typeface="Arial" charset="0"/>
              </a:rPr>
              <a:t>die Eröffnung eines queeren 	Jugendzentrums</a:t>
            </a:r>
            <a:endParaRPr lang="de-AT" sz="1500" dirty="0">
              <a:solidFill>
                <a:srgbClr val="FFFFFF"/>
              </a:solidFill>
              <a:latin typeface="Arial" charset="0"/>
              <a:cs typeface="Arial" charset="0"/>
            </a:endParaRPr>
          </a:p>
        </p:txBody>
      </p:sp>
      <p:sp>
        <p:nvSpPr>
          <p:cNvPr id="20485" name="Text Box 7"/>
          <p:cNvSpPr txBox="1">
            <a:spLocks noChangeArrowheads="1"/>
          </p:cNvSpPr>
          <p:nvPr/>
        </p:nvSpPr>
        <p:spPr bwMode="auto">
          <a:xfrm>
            <a:off x="683642"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Was geschah am Sonntag, den 16. April 2023 in Wien?</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a:t>
            </a:r>
            <a:r>
              <a:rPr lang="de-DE" sz="1500" dirty="0">
                <a:latin typeface="Arial" charset="0"/>
                <a:cs typeface="Arial" charset="0"/>
              </a:rPr>
              <a:t>die Lesung „Drag </a:t>
            </a:r>
            <a:r>
              <a:rPr lang="de-DE" sz="1500" dirty="0" err="1">
                <a:latin typeface="Arial" charset="0"/>
                <a:cs typeface="Arial" charset="0"/>
              </a:rPr>
              <a:t>Storytime</a:t>
            </a:r>
            <a:r>
              <a:rPr lang="de-DE" sz="1500" dirty="0">
                <a:latin typeface="Arial" charset="0"/>
                <a:cs typeface="Arial" charset="0"/>
              </a:rPr>
              <a:t> 4 Kids“</a:t>
            </a:r>
            <a:endParaRPr lang="de-AT" sz="1500" dirty="0">
              <a:latin typeface="Arial" charset="0"/>
              <a:cs typeface="Arial" charset="0"/>
            </a:endParaRPr>
          </a:p>
        </p:txBody>
      </p:sp>
      <p:pic>
        <p:nvPicPr>
          <p:cNvPr id="10" name="Grafik 9">
            <a:extLst>
              <a:ext uri="{FF2B5EF4-FFF2-40B4-BE49-F238E27FC236}">
                <a16:creationId xmlns:a16="http://schemas.microsoft.com/office/drawing/2014/main" id="{636AD11C-526A-0B45-9502-8F1E5DFF60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40200765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971600" y="1700808"/>
            <a:ext cx="7272808" cy="937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B:</a:t>
            </a:r>
            <a:r>
              <a:rPr lang="de-DE" dirty="0">
                <a:solidFill>
                  <a:schemeClr val="tx1"/>
                </a:solidFill>
                <a:latin typeface="Arial" charset="0"/>
                <a:cs typeface="Arial" charset="0"/>
              </a:rPr>
              <a:t> </a:t>
            </a:r>
            <a:r>
              <a:rPr lang="de-DE" b="1" dirty="0">
                <a:solidFill>
                  <a:schemeClr val="tx1"/>
                </a:solidFill>
                <a:latin typeface="Arial" charset="0"/>
                <a:cs typeface="Arial" charset="0"/>
              </a:rPr>
              <a:t>die Lesung „Drag </a:t>
            </a:r>
            <a:r>
              <a:rPr lang="de-DE" b="1" dirty="0" err="1">
                <a:solidFill>
                  <a:schemeClr val="tx1"/>
                </a:solidFill>
                <a:latin typeface="Arial" charset="0"/>
                <a:cs typeface="Arial" charset="0"/>
              </a:rPr>
              <a:t>Storytime</a:t>
            </a:r>
            <a:r>
              <a:rPr lang="de-DE" b="1" dirty="0">
                <a:solidFill>
                  <a:schemeClr val="tx1"/>
                </a:solidFill>
                <a:latin typeface="Arial" charset="0"/>
                <a:cs typeface="Arial" charset="0"/>
              </a:rPr>
              <a:t> 4 Kids“ </a:t>
            </a:r>
            <a:r>
              <a:rPr lang="de-DE" dirty="0">
                <a:solidFill>
                  <a:schemeClr val="tx1"/>
                </a:solidFill>
                <a:latin typeface="Arial" charset="0"/>
                <a:cs typeface="Arial" charset="0"/>
              </a:rPr>
              <a:t>fand in der </a:t>
            </a:r>
            <a:r>
              <a:rPr kumimoji="0" lang="de-DE" sz="2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Türkis Rosa Lila Villa statt</a:t>
            </a:r>
            <a:r>
              <a:rPr lang="de-DE" dirty="0">
                <a:solidFill>
                  <a:schemeClr val="tx1"/>
                </a:solidFill>
                <a:latin typeface="Arial" charset="0"/>
                <a:cs typeface="Arial" charset="0"/>
              </a:rPr>
              <a:t> </a:t>
            </a:r>
            <a:endParaRPr lang="de-DE" sz="1400" dirty="0">
              <a:solidFill>
                <a:schemeClr val="tx1"/>
              </a:solidFill>
              <a:latin typeface="Arial" charset="0"/>
              <a:cs typeface="Arial" charset="0"/>
            </a:endParaRPr>
          </a:p>
        </p:txBody>
      </p:sp>
      <p:pic>
        <p:nvPicPr>
          <p:cNvPr id="3" name="Grafik 2">
            <a:extLst>
              <a:ext uri="{FF2B5EF4-FFF2-40B4-BE49-F238E27FC236}">
                <a16:creationId xmlns:a16="http://schemas.microsoft.com/office/drawing/2014/main" id="{B6B518BA-D3A5-3C3B-2586-0B898D7E88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16780" y="2638757"/>
            <a:ext cx="2555620" cy="2569585"/>
          </a:xfrm>
          <a:prstGeom prst="rect">
            <a:avLst/>
          </a:prstGeom>
        </p:spPr>
      </p:pic>
      <p:sp>
        <p:nvSpPr>
          <p:cNvPr id="4" name="Textfeld 3">
            <a:extLst>
              <a:ext uri="{FF2B5EF4-FFF2-40B4-BE49-F238E27FC236}">
                <a16:creationId xmlns:a16="http://schemas.microsoft.com/office/drawing/2014/main" id="{1E07C1C2-8AA6-7944-F150-622236621774}"/>
              </a:ext>
            </a:extLst>
          </p:cNvPr>
          <p:cNvSpPr txBox="1"/>
          <p:nvPr/>
        </p:nvSpPr>
        <p:spPr>
          <a:xfrm>
            <a:off x="1004156" y="2904972"/>
            <a:ext cx="4392488" cy="2252220"/>
          </a:xfrm>
          <a:prstGeom prst="rect">
            <a:avLst/>
          </a:prstGeom>
          <a:noFill/>
        </p:spPr>
        <p:txBody>
          <a:bodyPr wrap="square" rtlCol="0">
            <a:spAutoFit/>
          </a:bodyPr>
          <a:lstStyle/>
          <a:p>
            <a:pPr marL="0" marR="0" lvl="0" indent="0" algn="l" defTabSz="449263" rtl="0" eaLnBrk="1" fontAlgn="base" latinLnBrk="0" hangingPunct="1">
              <a:lnSpc>
                <a:spcPct val="120000"/>
              </a:lnSpc>
              <a:spcBef>
                <a:spcPts val="875"/>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Da rechtsextreme Fundamentalist*innen eine Kundgebung gegen die Lesung angekündigt hatten, kam es zur Protestkundgebung „Drag </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is</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not a </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crime</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a:t>
            </a:r>
          </a:p>
          <a:p>
            <a:pPr marL="0" marR="0" lvl="0" indent="0" algn="l" defTabSz="449263" rtl="0" eaLnBrk="1" fontAlgn="base" latinLnBrk="0" hangingPunct="1">
              <a:lnSpc>
                <a:spcPct val="120000"/>
              </a:lnSpc>
              <a:spcBef>
                <a:spcPts val="875"/>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Gemeinsam mit zahlreichen anderen Organisationen wie </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Queerbase</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und HOSI schloss sich ein breites Bündnis zusammen, um die Türkis Rosa Lila Villa vor den Angriffen Rechter und Konservativer zu schützen.</a:t>
            </a:r>
          </a:p>
        </p:txBody>
      </p:sp>
      <p:sp>
        <p:nvSpPr>
          <p:cNvPr id="5" name="Textfeld 4">
            <a:extLst>
              <a:ext uri="{FF2B5EF4-FFF2-40B4-BE49-F238E27FC236}">
                <a16:creationId xmlns:a16="http://schemas.microsoft.com/office/drawing/2014/main" id="{28F202F1-1790-26B4-8AEB-EEE885B971BE}"/>
              </a:ext>
            </a:extLst>
          </p:cNvPr>
          <p:cNvSpPr txBox="1"/>
          <p:nvPr/>
        </p:nvSpPr>
        <p:spPr>
          <a:xfrm>
            <a:off x="1004156" y="5376914"/>
            <a:ext cx="7632848" cy="595356"/>
          </a:xfrm>
          <a:prstGeom prst="rect">
            <a:avLst/>
          </a:prstGeom>
          <a:noFill/>
        </p:spPr>
        <p:txBody>
          <a:bodyPr wrap="square" rtlCol="0">
            <a:spAutoFit/>
          </a:bodyPr>
          <a:lstStyle/>
          <a:p>
            <a:pPr marL="0" marR="0" lvl="0" indent="0" algn="l" defTabSz="449263" rtl="0" eaLnBrk="1" fontAlgn="base" latinLnBrk="0" hangingPunct="1">
              <a:lnSpc>
                <a:spcPct val="120000"/>
              </a:lnSpc>
              <a:spcBef>
                <a:spcPts val="875"/>
              </a:spcBef>
              <a:spcAft>
                <a:spcPct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Quellen: </a:t>
            </a: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4"/>
              </a:rPr>
              <a:t>derstandard.at/</a:t>
            </a:r>
            <a:r>
              <a:rPr kumimoji="0" lang="de-DE" sz="11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hlinkClick r:id="rId4"/>
              </a:rPr>
              <a:t>story</a:t>
            </a: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4"/>
              </a:rPr>
              <a:t>/2000145543473/grossanlegte-demo-und-polizeiaufgebot-gegen-dragqueen-lesung-in-wien</a:t>
            </a:r>
            <a:endParaRPr lang="de-DE" sz="1100" dirty="0">
              <a:solidFill>
                <a:prstClr val="black"/>
              </a:solidFill>
              <a:latin typeface="Arial" charset="0"/>
              <a:cs typeface="Arial" charset="0"/>
            </a:endParaRPr>
          </a:p>
          <a:p>
            <a:pPr marL="0" marR="0" lvl="0" indent="0" algn="l" defTabSz="449263" rtl="0" eaLnBrk="1" fontAlgn="base" latinLnBrk="0" hangingPunct="1">
              <a:lnSpc>
                <a:spcPct val="120000"/>
              </a:lnSpc>
              <a:spcBef>
                <a:spcPts val="875"/>
              </a:spcBef>
              <a:spcAft>
                <a:spcPct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Foto: </a:t>
            </a: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5"/>
              </a:rPr>
              <a:t>instagram.com/p/CrESvIyMEm3/?</a:t>
            </a:r>
            <a:r>
              <a:rPr kumimoji="0" lang="de-DE" sz="11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hlinkClick r:id="rId5"/>
              </a:rPr>
              <a:t>igshid</a:t>
            </a: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5"/>
              </a:rPr>
              <a:t>=YmMyMTA2M2Y</a:t>
            </a:r>
            <a:r>
              <a:rPr kumimoji="0" lang="de-DE" sz="11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a:t>
            </a:r>
          </a:p>
        </p:txBody>
      </p:sp>
    </p:spTree>
    <p:extLst>
      <p:ext uri="{BB962C8B-B14F-4D97-AF65-F5344CB8AC3E}">
        <p14:creationId xmlns:p14="http://schemas.microsoft.com/office/powerpoint/2010/main" val="2968304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B182B0F-89BB-5388-9D2F-CE080B093575}"/>
              </a:ext>
            </a:extLst>
          </p:cNvPr>
          <p:cNvSpPr txBox="1"/>
          <p:nvPr/>
        </p:nvSpPr>
        <p:spPr>
          <a:xfrm>
            <a:off x="755576" y="1074572"/>
            <a:ext cx="7488832" cy="2200602"/>
          </a:xfrm>
          <a:prstGeom prst="rect">
            <a:avLst/>
          </a:prstGeom>
          <a:noFill/>
        </p:spPr>
        <p:txBody>
          <a:bodyPr wrap="square">
            <a:spAutoFit/>
          </a:bodyPr>
          <a:lstStyle/>
          <a:p>
            <a:pPr>
              <a:spcBef>
                <a:spcPts val="0"/>
              </a:spcBef>
              <a:spcAft>
                <a:spcPts val="1100"/>
              </a:spcAft>
            </a:pPr>
            <a:r>
              <a:rPr lang="de-DE" sz="1400" b="0" i="0" u="none" strike="noStrike" dirty="0">
                <a:solidFill>
                  <a:srgbClr val="000000"/>
                </a:solidFill>
                <a:effectLst/>
                <a:latin typeface="Arial" panose="020B0604020202020204" pitchFamily="34" charset="0"/>
                <a:cs typeface="Arial" panose="020B0604020202020204" pitchFamily="34" charset="0"/>
              </a:rPr>
              <a:t>Zu A) </a:t>
            </a:r>
            <a:r>
              <a:rPr lang="de-DE" sz="1400" b="1" i="0" u="none" strike="noStrike" dirty="0">
                <a:solidFill>
                  <a:srgbClr val="000000"/>
                </a:solidFill>
                <a:effectLst/>
                <a:latin typeface="Arial" panose="020B0604020202020204" pitchFamily="34" charset="0"/>
                <a:cs typeface="Arial" panose="020B0604020202020204" pitchFamily="34" charset="0"/>
              </a:rPr>
              <a:t>Prückel Kiss-in: </a:t>
            </a:r>
            <a:br>
              <a:rPr lang="de-DE" sz="1400" b="1"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Ein küssendes lesbisches Paar wurde im Jänner 2015 aus dem Wiener Kaffeehaus Prückel verwiesen. Daraufhin wurde ein Kiss-in vor dem </a:t>
            </a:r>
            <a:r>
              <a:rPr lang="de-DE" sz="1400" dirty="0">
                <a:solidFill>
                  <a:srgbClr val="000000"/>
                </a:solidFill>
                <a:latin typeface="Arial" panose="020B0604020202020204" pitchFamily="34" charset="0"/>
                <a:cs typeface="Arial" panose="020B0604020202020204" pitchFamily="34" charset="0"/>
              </a:rPr>
              <a:t>Café </a:t>
            </a:r>
            <a:r>
              <a:rPr lang="de-DE" sz="1400" b="0" i="0" u="none" strike="noStrike" dirty="0">
                <a:solidFill>
                  <a:srgbClr val="000000"/>
                </a:solidFill>
                <a:effectLst/>
                <a:latin typeface="Arial" panose="020B0604020202020204" pitchFamily="34" charset="0"/>
                <a:cs typeface="Arial" panose="020B0604020202020204" pitchFamily="34" charset="0"/>
              </a:rPr>
              <a:t>abgehalten, womit auch auf den fehlenden Diskriminierungsschutz von LGBTIAQ* Personen im Privatbereich hingewiesen werden sollte. Denn: eine rechtliche Handhabe gegen einen solchen Rausschmiss hat ein gleichgeschlechtliches Paar nicht. Diskriminierungsschutz gibt es zwar in der Arbeitswelt (es wäre z. B. nicht zulässig, abzulehnen, von einer lesbischen Kellnerin bedient zu werden), aber bislang nicht in anderen Lebensbereichen.</a:t>
            </a:r>
            <a:br>
              <a:rPr lang="de-DE" sz="1400" b="0" i="0" u="none" strike="noStrike" dirty="0">
                <a:solidFill>
                  <a:srgbClr val="000000"/>
                </a:solidFill>
                <a:effectLst/>
                <a:latin typeface="Arial" panose="020B0604020202020204" pitchFamily="34" charset="0"/>
                <a:cs typeface="Arial" panose="020B0604020202020204" pitchFamily="34" charset="0"/>
              </a:rPr>
            </a:b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sng" strike="noStrike" dirty="0">
                <a:solidFill>
                  <a:srgbClr val="1155CC"/>
                </a:solidFill>
                <a:effectLst/>
                <a:latin typeface="Arial" panose="020B0604020202020204" pitchFamily="34" charset="0"/>
                <a:cs typeface="Arial" panose="020B0604020202020204" pitchFamily="34" charset="0"/>
                <a:hlinkClick r:id="rId3"/>
              </a:rPr>
              <a:t>derstandard.at/</a:t>
            </a:r>
            <a:r>
              <a:rPr lang="de-DE" sz="1100" b="0" i="0" u="sng" strike="noStrike" dirty="0" err="1">
                <a:solidFill>
                  <a:srgbClr val="1155CC"/>
                </a:solidFill>
                <a:effectLst/>
                <a:latin typeface="Arial" panose="020B0604020202020204" pitchFamily="34" charset="0"/>
                <a:cs typeface="Arial" panose="020B0604020202020204" pitchFamily="34" charset="0"/>
                <a:hlinkClick r:id="rId3"/>
              </a:rPr>
              <a:t>story</a:t>
            </a:r>
            <a:r>
              <a:rPr lang="de-DE" sz="1100" b="0" i="0" u="sng" strike="noStrike" dirty="0">
                <a:solidFill>
                  <a:srgbClr val="1155CC"/>
                </a:solidFill>
                <a:effectLst/>
                <a:latin typeface="Arial" panose="020B0604020202020204" pitchFamily="34" charset="0"/>
                <a:cs typeface="Arial" panose="020B0604020202020204" pitchFamily="34" charset="0"/>
                <a:hlinkClick r:id="rId3"/>
              </a:rPr>
              <a:t>/2000010319661/tausende-demo-zusagen-nach-rauswurf-eines-lesbischen-paares</a:t>
            </a:r>
            <a:endParaRPr lang="de-DE" sz="1100" dirty="0">
              <a:effectLst/>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9569C767-43C1-6BC7-8BA4-84A5264E38D4}"/>
              </a:ext>
            </a:extLst>
          </p:cNvPr>
          <p:cNvSpPr txBox="1"/>
          <p:nvPr/>
        </p:nvSpPr>
        <p:spPr>
          <a:xfrm>
            <a:off x="755576" y="3505569"/>
            <a:ext cx="5544616" cy="1892826"/>
          </a:xfrm>
          <a:prstGeom prst="rect">
            <a:avLst/>
          </a:prstGeom>
          <a:noFill/>
        </p:spPr>
        <p:txBody>
          <a:bodyPr wrap="square" rtlCol="0">
            <a:spAutoFit/>
          </a:bodyPr>
          <a:lstStyle/>
          <a:p>
            <a:r>
              <a:rPr lang="de-DE" sz="1400" b="0" i="0" u="none" strike="noStrike" dirty="0">
                <a:solidFill>
                  <a:srgbClr val="000000"/>
                </a:solidFill>
                <a:effectLst/>
                <a:latin typeface="Arial" panose="020B0604020202020204" pitchFamily="34" charset="0"/>
                <a:cs typeface="Arial" panose="020B0604020202020204" pitchFamily="34" charset="0"/>
              </a:rPr>
              <a:t>Zu C) Das von Sarah Ortmeyer und Karl </a:t>
            </a:r>
            <a:r>
              <a:rPr lang="de-DE" sz="1400" b="0" i="0" u="none" strike="noStrike" dirty="0" err="1">
                <a:solidFill>
                  <a:srgbClr val="000000"/>
                </a:solidFill>
                <a:effectLst/>
                <a:latin typeface="Arial" panose="020B0604020202020204" pitchFamily="34" charset="0"/>
                <a:cs typeface="Arial" panose="020B0604020202020204" pitchFamily="34" charset="0"/>
              </a:rPr>
              <a:t>Kolbitz</a:t>
            </a:r>
            <a:r>
              <a:rPr lang="de-DE" sz="1400" b="0" i="0" u="none" strike="noStrike" dirty="0">
                <a:solidFill>
                  <a:srgbClr val="000000"/>
                </a:solidFill>
                <a:effectLst/>
                <a:latin typeface="Arial" panose="020B0604020202020204" pitchFamily="34" charset="0"/>
                <a:cs typeface="Arial" panose="020B0604020202020204" pitchFamily="34" charset="0"/>
              </a:rPr>
              <a:t> gestaltete </a:t>
            </a:r>
            <a:r>
              <a:rPr lang="de-DE" sz="1400" b="1" i="0" u="none" strike="noStrike" dirty="0">
                <a:solidFill>
                  <a:srgbClr val="000000"/>
                </a:solidFill>
                <a:effectLst/>
                <a:latin typeface="Arial" panose="020B0604020202020204" pitchFamily="34" charset="0"/>
                <a:cs typeface="Arial" panose="020B0604020202020204" pitchFamily="34" charset="0"/>
              </a:rPr>
              <a:t>Denkmal „Arcus – Schatten eines </a:t>
            </a:r>
            <a:r>
              <a:rPr lang="de-DE" sz="1400" b="1" dirty="0">
                <a:solidFill>
                  <a:srgbClr val="000000"/>
                </a:solidFill>
                <a:latin typeface="Arial" panose="020B0604020202020204" pitchFamily="34" charset="0"/>
                <a:cs typeface="Arial" panose="020B0604020202020204" pitchFamily="34" charset="0"/>
              </a:rPr>
              <a:t>Regenbogens“ </a:t>
            </a:r>
            <a:r>
              <a:rPr lang="de-DE" sz="1400" b="0" i="0" u="none" strike="noStrike" dirty="0">
                <a:solidFill>
                  <a:srgbClr val="000000"/>
                </a:solidFill>
                <a:effectLst/>
                <a:latin typeface="Arial" panose="020B0604020202020204" pitchFamily="34" charset="0"/>
                <a:cs typeface="Arial" panose="020B0604020202020204" pitchFamily="34" charset="0"/>
              </a:rPr>
              <a:t>wurde am 5. Juni 2023 eröffnet</a:t>
            </a:r>
            <a:r>
              <a:rPr lang="de-DE" sz="1400" dirty="0">
                <a:solidFill>
                  <a:srgbClr val="000000"/>
                </a:solidFill>
                <a:latin typeface="Arial" panose="020B0604020202020204" pitchFamily="34" charset="0"/>
                <a:cs typeface="Arial" panose="020B0604020202020204" pitchFamily="34" charset="0"/>
              </a:rPr>
              <a:t>. Das Denkmal soll das Gedenken an die als Homosexuelle diskriminierten, verfolgten und ermordeten Menschen lebendig halten. </a:t>
            </a: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Ort: 1040 Wien, </a:t>
            </a:r>
            <a:r>
              <a:rPr lang="de-DE" sz="1400" b="0" i="0" u="none" strike="noStrike" dirty="0" err="1">
                <a:solidFill>
                  <a:srgbClr val="000000"/>
                </a:solidFill>
                <a:effectLst/>
                <a:latin typeface="Arial" panose="020B0604020202020204" pitchFamily="34" charset="0"/>
                <a:cs typeface="Arial" panose="020B0604020202020204" pitchFamily="34" charset="0"/>
              </a:rPr>
              <a:t>Resselpark</a:t>
            </a:r>
            <a:r>
              <a:rPr lang="de-DE" sz="1400" b="0" i="0" u="none" strike="noStrike" dirty="0">
                <a:solidFill>
                  <a:srgbClr val="000000"/>
                </a:solidFill>
                <a:effectLst/>
                <a:latin typeface="Arial" panose="020B0604020202020204" pitchFamily="34" charset="0"/>
                <a:cs typeface="Arial" panose="020B0604020202020204" pitchFamily="34" charset="0"/>
              </a:rPr>
              <a:t> (Erreichbarkeit: U1 / U4 Karlsplatz)</a:t>
            </a:r>
          </a:p>
          <a:p>
            <a:br>
              <a:rPr lang="de-DE" sz="1100" b="0" i="0" u="none" strike="noStrike" dirty="0">
                <a:solidFill>
                  <a:srgbClr val="000000"/>
                </a:solidFill>
                <a:effectLst/>
                <a:latin typeface="Arial" panose="020B0604020202020204" pitchFamily="34" charset="0"/>
                <a:cs typeface="Arial" panose="020B0604020202020204" pitchFamily="34" charset="0"/>
              </a:rPr>
            </a:br>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sng" strike="noStrike" dirty="0">
                <a:solidFill>
                  <a:srgbClr val="1155CC"/>
                </a:solidFill>
                <a:effectLst/>
                <a:latin typeface="Arial" panose="020B0604020202020204" pitchFamily="34" charset="0"/>
                <a:cs typeface="Arial" panose="020B0604020202020204" pitchFamily="34" charset="0"/>
                <a:hlinkClick r:id="rId4"/>
              </a:rPr>
              <a:t>koer.or.at/</a:t>
            </a:r>
            <a:r>
              <a:rPr lang="de-DE" sz="1100" b="0" i="0" u="sng" strike="noStrike" dirty="0" err="1">
                <a:solidFill>
                  <a:srgbClr val="1155CC"/>
                </a:solidFill>
                <a:effectLst/>
                <a:latin typeface="Arial" panose="020B0604020202020204" pitchFamily="34" charset="0"/>
                <a:cs typeface="Arial" panose="020B0604020202020204" pitchFamily="34" charset="0"/>
                <a:hlinkClick r:id="rId4"/>
              </a:rPr>
              <a:t>projekte</a:t>
            </a:r>
            <a:r>
              <a:rPr lang="de-DE" sz="1100" b="0" i="0" u="sng" strike="noStrike" dirty="0">
                <a:solidFill>
                  <a:srgbClr val="1155CC"/>
                </a:solidFill>
                <a:effectLst/>
                <a:latin typeface="Arial" panose="020B0604020202020204" pitchFamily="34" charset="0"/>
                <a:cs typeface="Arial" panose="020B0604020202020204" pitchFamily="34" charset="0"/>
                <a:hlinkClick r:id="rId4"/>
              </a:rPr>
              <a:t>/</a:t>
            </a:r>
            <a:r>
              <a:rPr lang="de-DE" sz="1100" b="0" i="0" u="sng" strike="noStrike" dirty="0" err="1">
                <a:solidFill>
                  <a:srgbClr val="1155CC"/>
                </a:solidFill>
                <a:effectLst/>
                <a:latin typeface="Arial" panose="020B0604020202020204" pitchFamily="34" charset="0"/>
                <a:cs typeface="Arial" panose="020B0604020202020204" pitchFamily="34" charset="0"/>
                <a:hlinkClick r:id="rId4"/>
              </a:rPr>
              <a:t>arcus</a:t>
            </a:r>
            <a:r>
              <a:rPr lang="de-DE" sz="1100" b="0" i="0" u="sng" strike="noStrike" dirty="0">
                <a:solidFill>
                  <a:srgbClr val="1155CC"/>
                </a:solidFill>
                <a:effectLst/>
                <a:latin typeface="Arial" panose="020B0604020202020204" pitchFamily="34" charset="0"/>
                <a:cs typeface="Arial" panose="020B0604020202020204" pitchFamily="34" charset="0"/>
                <a:hlinkClick r:id="rId4"/>
              </a:rPr>
              <a:t>-schatten-eines-regenbogens</a:t>
            </a:r>
            <a:br>
              <a:rPr lang="de-DE" sz="1100" b="0" i="0" u="sng" strike="noStrike" dirty="0">
                <a:solidFill>
                  <a:srgbClr val="1155CC"/>
                </a:solidFill>
                <a:effectLst/>
                <a:latin typeface="Arial" panose="020B0604020202020204" pitchFamily="34" charset="0"/>
                <a:cs typeface="Arial" panose="020B0604020202020204" pitchFamily="34" charset="0"/>
              </a:rPr>
            </a:br>
            <a:r>
              <a:rPr lang="de-DE" sz="1100" dirty="0">
                <a:solidFill>
                  <a:srgbClr val="000000"/>
                </a:solidFill>
                <a:latin typeface="Arial" panose="020B0604020202020204" pitchFamily="34" charset="0"/>
                <a:cs typeface="Arial" panose="020B0604020202020204" pitchFamily="34" charset="0"/>
              </a:rPr>
              <a:t>Foto: Renate Tanzberger</a:t>
            </a:r>
          </a:p>
        </p:txBody>
      </p:sp>
      <p:sp>
        <p:nvSpPr>
          <p:cNvPr id="7" name="Textfeld 6">
            <a:extLst>
              <a:ext uri="{FF2B5EF4-FFF2-40B4-BE49-F238E27FC236}">
                <a16:creationId xmlns:a16="http://schemas.microsoft.com/office/drawing/2014/main" id="{117D3506-004B-FA65-7224-CF99309B1DAB}"/>
              </a:ext>
            </a:extLst>
          </p:cNvPr>
          <p:cNvSpPr txBox="1"/>
          <p:nvPr/>
        </p:nvSpPr>
        <p:spPr>
          <a:xfrm>
            <a:off x="772666" y="5604039"/>
            <a:ext cx="7783572" cy="861774"/>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Zu D) Das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queere Jugendzentrum </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gibt es noch nicht, aber es soll spätestens 2024 in Wien eröffnet werden.</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b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wien.gv.at/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freizeit</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bildungjugend</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jugend</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/queeres-jugendzentrum.html</a:t>
            </a:r>
            <a:endParaRPr kumimoji="0" lang="de-AT" sz="1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pic>
        <p:nvPicPr>
          <p:cNvPr id="5" name="Grafik 4">
            <a:extLst>
              <a:ext uri="{FF2B5EF4-FFF2-40B4-BE49-F238E27FC236}">
                <a16:creationId xmlns:a16="http://schemas.microsoft.com/office/drawing/2014/main" id="{BE5FB9CB-63B8-DB3C-ACC1-8EC1406B8A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29280" y="3598605"/>
            <a:ext cx="2203905" cy="1379461"/>
          </a:xfrm>
          <a:prstGeom prst="rect">
            <a:avLst/>
          </a:prstGeom>
        </p:spPr>
      </p:pic>
    </p:spTree>
    <p:extLst>
      <p:ext uri="{BB962C8B-B14F-4D97-AF65-F5344CB8AC3E}">
        <p14:creationId xmlns:p14="http://schemas.microsoft.com/office/powerpoint/2010/main" val="37497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2204" y="5041344"/>
            <a:ext cx="3743325" cy="933649"/>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221088"/>
            <a:ext cx="3600450" cy="754336"/>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a:t>
            </a:r>
            <a:r>
              <a:rPr lang="de-AT" sz="1400" dirty="0">
                <a:solidFill>
                  <a:srgbClr val="FFFFFF"/>
                </a:solidFill>
                <a:latin typeface="Arial" charset="0"/>
                <a:cs typeface="Arial" charset="0"/>
              </a:rPr>
              <a:t>um </a:t>
            </a:r>
            <a:r>
              <a:rPr lang="de-AT" sz="1400" dirty="0" err="1">
                <a:solidFill>
                  <a:srgbClr val="FFFFFF"/>
                </a:solidFill>
                <a:latin typeface="Arial" charset="0"/>
                <a:cs typeface="Arial" charset="0"/>
              </a:rPr>
              <a:t>inter</a:t>
            </a:r>
            <a:r>
              <a:rPr lang="de-AT" sz="1400" dirty="0">
                <a:solidFill>
                  <a:srgbClr val="FFFFFF"/>
                </a:solidFill>
                <a:latin typeface="Arial" charset="0"/>
                <a:cs typeface="Arial" charset="0"/>
              </a:rPr>
              <a:t>* Aktivismus</a:t>
            </a:r>
          </a:p>
        </p:txBody>
      </p:sp>
      <p:sp>
        <p:nvSpPr>
          <p:cNvPr id="20483" name="Text Box 5"/>
          <p:cNvSpPr txBox="1">
            <a:spLocks noChangeArrowheads="1"/>
          </p:cNvSpPr>
          <p:nvPr/>
        </p:nvSpPr>
        <p:spPr bwMode="auto">
          <a:xfrm>
            <a:off x="683642" y="5156399"/>
            <a:ext cx="3600450" cy="792161"/>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marL="354013" indent="-354013" eaLnBrk="1" hangingPunct="1">
              <a:buSzPct val="100000"/>
            </a:pPr>
            <a:r>
              <a:rPr lang="de-AT" dirty="0">
                <a:solidFill>
                  <a:srgbClr val="FFFFFF"/>
                </a:solidFill>
                <a:latin typeface="Arial" charset="0"/>
                <a:cs typeface="Arial" charset="0"/>
              </a:rPr>
              <a:t>C  </a:t>
            </a:r>
            <a:r>
              <a:rPr lang="de-DE" sz="1400" dirty="0">
                <a:solidFill>
                  <a:srgbClr val="FFFFFF"/>
                </a:solidFill>
                <a:latin typeface="Arial" charset="0"/>
                <a:cs typeface="Arial" charset="0"/>
              </a:rPr>
              <a:t>um queere Personen aus Österreich, die international Karriere machten</a:t>
            </a:r>
            <a:endParaRPr lang="de-AT" sz="1400" dirty="0">
              <a:solidFill>
                <a:srgbClr val="FFFFFF"/>
              </a:solidFill>
              <a:latin typeface="Arial" charset="0"/>
              <a:cs typeface="Arial" charset="0"/>
            </a:endParaRPr>
          </a:p>
        </p:txBody>
      </p:sp>
      <p:sp>
        <p:nvSpPr>
          <p:cNvPr id="20484" name="Text Box 6"/>
          <p:cNvSpPr txBox="1">
            <a:spLocks noChangeArrowheads="1"/>
          </p:cNvSpPr>
          <p:nvPr/>
        </p:nvSpPr>
        <p:spPr bwMode="auto">
          <a:xfrm>
            <a:off x="4715892" y="5156399"/>
            <a:ext cx="3600450" cy="792161"/>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a:t>
            </a:r>
            <a:r>
              <a:rPr lang="de-AT" sz="1400" dirty="0">
                <a:solidFill>
                  <a:srgbClr val="FFFFFF"/>
                </a:solidFill>
                <a:latin typeface="Arial" charset="0"/>
                <a:cs typeface="Arial" charset="0"/>
              </a:rPr>
              <a:t>um ein Talkshow-Format</a:t>
            </a:r>
          </a:p>
        </p:txBody>
      </p:sp>
      <p:sp>
        <p:nvSpPr>
          <p:cNvPr id="20485" name="Text Box 7"/>
          <p:cNvSpPr txBox="1">
            <a:spLocks noChangeArrowheads="1"/>
          </p:cNvSpPr>
          <p:nvPr/>
        </p:nvSpPr>
        <p:spPr bwMode="auto">
          <a:xfrm>
            <a:off x="683642" y="2660253"/>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Worum geht es in dem Theaterstück „</a:t>
            </a:r>
            <a:r>
              <a:rPr lang="de-DE" dirty="0" err="1">
                <a:latin typeface="Arial"/>
                <a:cs typeface="Arial"/>
              </a:rPr>
              <a:t>Inter</a:t>
            </a:r>
            <a:r>
              <a:rPr lang="de-DE" dirty="0">
                <a:latin typeface="Arial"/>
                <a:cs typeface="Arial"/>
              </a:rPr>
              <a:t>*Story“ NICHT? </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221088"/>
            <a:ext cx="3600450" cy="754336"/>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a:latin typeface="Arial" charset="0"/>
                <a:cs typeface="Arial" charset="0"/>
              </a:rPr>
              <a:t>B </a:t>
            </a:r>
            <a:r>
              <a:rPr lang="de-DE" sz="1400" dirty="0">
                <a:latin typeface="Arial" charset="0"/>
                <a:cs typeface="Arial" charset="0"/>
              </a:rPr>
              <a:t>um persönliche Geschichten von </a:t>
            </a:r>
            <a:r>
              <a:rPr lang="de-DE" sz="1400" dirty="0" err="1">
                <a:latin typeface="Arial" charset="0"/>
                <a:cs typeface="Arial" charset="0"/>
              </a:rPr>
              <a:t>inter</a:t>
            </a:r>
            <a:r>
              <a:rPr lang="de-DE" sz="1400" dirty="0">
                <a:latin typeface="Arial" charset="0"/>
                <a:cs typeface="Arial" charset="0"/>
              </a:rPr>
              <a:t>* 	Personen</a:t>
            </a:r>
            <a:endParaRPr lang="de-AT" sz="1400" dirty="0">
              <a:latin typeface="Arial" charset="0"/>
              <a:cs typeface="Arial" charset="0"/>
            </a:endParaRPr>
          </a:p>
        </p:txBody>
      </p:sp>
      <p:pic>
        <p:nvPicPr>
          <p:cNvPr id="10" name="Grafik 9">
            <a:extLst>
              <a:ext uri="{FF2B5EF4-FFF2-40B4-BE49-F238E27FC236}">
                <a16:creationId xmlns:a16="http://schemas.microsoft.com/office/drawing/2014/main" id="{85D44BCA-43BD-C644-8227-6388D1C1B5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1051192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44454" y="4288830"/>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a:t>
            </a:r>
            <a:r>
              <a:rPr lang="de-AT" sz="1700" dirty="0">
                <a:solidFill>
                  <a:srgbClr val="FFFFFF"/>
                </a:solidFill>
                <a:latin typeface="Arial" charset="0"/>
                <a:cs typeface="Arial" charset="0"/>
              </a:rPr>
              <a:t>eine große Regenbogenflagge</a:t>
            </a:r>
          </a:p>
        </p:txBody>
      </p:sp>
      <p:sp>
        <p:nvSpPr>
          <p:cNvPr id="20483" name="Text Box 5"/>
          <p:cNvSpPr txBox="1">
            <a:spLocks noChangeArrowheads="1"/>
          </p:cNvSpPr>
          <p:nvPr/>
        </p:nvSpPr>
        <p:spPr bwMode="auto">
          <a:xfrm>
            <a:off x="683642" y="5156399"/>
            <a:ext cx="3600450" cy="864889"/>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marL="354013" indent="-354013" eaLnBrk="1" hangingPunct="1">
              <a:buSzPct val="100000"/>
            </a:pPr>
            <a:r>
              <a:rPr lang="de-AT" dirty="0">
                <a:solidFill>
                  <a:srgbClr val="FFFFFF"/>
                </a:solidFill>
                <a:latin typeface="Arial" charset="0"/>
                <a:cs typeface="Arial" charset="0"/>
              </a:rPr>
              <a:t>C 	</a:t>
            </a:r>
            <a:r>
              <a:rPr lang="de-AT" sz="1700" dirty="0">
                <a:solidFill>
                  <a:srgbClr val="FFFFFF"/>
                </a:solidFill>
                <a:latin typeface="Arial" charset="0"/>
                <a:cs typeface="Arial" charset="0"/>
              </a:rPr>
              <a:t>eine Ampel in Regenbogenfarben</a:t>
            </a:r>
          </a:p>
        </p:txBody>
      </p:sp>
      <p:sp>
        <p:nvSpPr>
          <p:cNvPr id="20484" name="Text Box 6"/>
          <p:cNvSpPr txBox="1">
            <a:spLocks noChangeArrowheads="1"/>
          </p:cNvSpPr>
          <p:nvPr/>
        </p:nvSpPr>
        <p:spPr bwMode="auto">
          <a:xfrm>
            <a:off x="4715892" y="5156399"/>
            <a:ext cx="3600450" cy="864889"/>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a:t>
            </a:r>
            <a:r>
              <a:rPr lang="de-AT" sz="1700" dirty="0">
                <a:solidFill>
                  <a:srgbClr val="FFFFFF"/>
                </a:solidFill>
                <a:latin typeface="Arial" charset="0"/>
                <a:cs typeface="Arial" charset="0"/>
              </a:rPr>
              <a:t>ein trans Zebrastreifen</a:t>
            </a:r>
          </a:p>
        </p:txBody>
      </p:sp>
      <p:sp>
        <p:nvSpPr>
          <p:cNvPr id="20485" name="Text Box 7"/>
          <p:cNvSpPr txBox="1">
            <a:spLocks noChangeArrowheads="1"/>
          </p:cNvSpPr>
          <p:nvPr/>
        </p:nvSpPr>
        <p:spPr bwMode="auto">
          <a:xfrm>
            <a:off x="683642"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Was befindet sich in der Wiener Innenstadt zwischen dem Rathaus und dem Burgtheater?</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a:t>
            </a:r>
            <a:r>
              <a:rPr lang="de-AT" sz="1700" dirty="0">
                <a:latin typeface="Arial" charset="0"/>
                <a:cs typeface="Arial" charset="0"/>
              </a:rPr>
              <a:t>ein Regenbogen-Zebrastreifen</a:t>
            </a:r>
          </a:p>
        </p:txBody>
      </p:sp>
      <p:pic>
        <p:nvPicPr>
          <p:cNvPr id="10" name="Grafik 9">
            <a:extLst>
              <a:ext uri="{FF2B5EF4-FFF2-40B4-BE49-F238E27FC236}">
                <a16:creationId xmlns:a16="http://schemas.microsoft.com/office/drawing/2014/main" id="{636AD11C-526A-0B45-9502-8F1E5DFF60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2750049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753107" y="2871762"/>
            <a:ext cx="4968552" cy="2580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sz="1400" dirty="0">
                <a:solidFill>
                  <a:schemeClr val="tx1"/>
                </a:solidFill>
                <a:latin typeface="Arial" charset="0"/>
                <a:cs typeface="Arial" charset="0"/>
              </a:rPr>
              <a:t>Im Foyer konnten die Besucher*innen Scherenschnittwerke von Alex Jürgen betrachten. Alex Jürgen ist </a:t>
            </a:r>
            <a:r>
              <a:rPr lang="de-DE" sz="1400" dirty="0" err="1">
                <a:solidFill>
                  <a:schemeClr val="tx1"/>
                </a:solidFill>
                <a:latin typeface="Arial" charset="0"/>
                <a:cs typeface="Arial" charset="0"/>
              </a:rPr>
              <a:t>inter</a:t>
            </a:r>
            <a:r>
              <a:rPr lang="de-DE" sz="1400" dirty="0">
                <a:solidFill>
                  <a:schemeClr val="tx1"/>
                </a:solidFill>
                <a:latin typeface="Arial" charset="0"/>
                <a:cs typeface="Arial" charset="0"/>
              </a:rPr>
              <a:t>* Aktivist und erste Person in Österreich, die einen Pass und eine Geburtsurkunde mit dem Eintrag „X“ bzw. „</a:t>
            </a:r>
            <a:r>
              <a:rPr lang="de-DE" sz="1400" dirty="0" err="1">
                <a:solidFill>
                  <a:schemeClr val="tx1"/>
                </a:solidFill>
                <a:latin typeface="Arial" charset="0"/>
                <a:cs typeface="Arial" charset="0"/>
              </a:rPr>
              <a:t>inter</a:t>
            </a:r>
            <a:r>
              <a:rPr lang="de-DE" sz="1400" dirty="0">
                <a:solidFill>
                  <a:schemeClr val="tx1"/>
                </a:solidFill>
                <a:latin typeface="Arial" charset="0"/>
                <a:cs typeface="Arial" charset="0"/>
              </a:rPr>
              <a:t>“ ausgestellt bekommen hat. </a:t>
            </a:r>
            <a:br>
              <a:rPr lang="de-DE" sz="1400" dirty="0">
                <a:solidFill>
                  <a:schemeClr val="tx1"/>
                </a:solidFill>
                <a:latin typeface="Arial" charset="0"/>
                <a:cs typeface="Arial" charset="0"/>
              </a:rPr>
            </a:br>
            <a:br>
              <a:rPr lang="de-DE" sz="1000" dirty="0">
                <a:solidFill>
                  <a:schemeClr val="tx1"/>
                </a:solidFill>
                <a:latin typeface="Arial" charset="0"/>
                <a:cs typeface="Arial" charset="0"/>
              </a:rPr>
            </a:br>
            <a:r>
              <a:rPr lang="de-DE" sz="1400" dirty="0">
                <a:solidFill>
                  <a:schemeClr val="tx1"/>
                </a:solidFill>
                <a:latin typeface="Arial" charset="0"/>
                <a:cs typeface="Arial" charset="0"/>
              </a:rPr>
              <a:t>Als Bühnenkulisse diente ein Talkshow-Studio (in den Farben der </a:t>
            </a:r>
            <a:r>
              <a:rPr lang="de-DE" sz="1400" dirty="0" err="1">
                <a:solidFill>
                  <a:schemeClr val="tx1"/>
                </a:solidFill>
                <a:latin typeface="Arial" charset="0"/>
                <a:cs typeface="Arial" charset="0"/>
              </a:rPr>
              <a:t>inter</a:t>
            </a:r>
            <a:r>
              <a:rPr lang="de-DE" sz="1400" dirty="0">
                <a:solidFill>
                  <a:schemeClr val="tx1"/>
                </a:solidFill>
                <a:latin typeface="Arial" charset="0"/>
                <a:cs typeface="Arial" charset="0"/>
              </a:rPr>
              <a:t>*Flagge); eingeladen waren Luan </a:t>
            </a:r>
            <a:r>
              <a:rPr lang="de-DE" sz="1400" dirty="0" err="1">
                <a:solidFill>
                  <a:schemeClr val="tx1"/>
                </a:solidFill>
                <a:latin typeface="Arial" charset="0"/>
                <a:cs typeface="Arial" charset="0"/>
              </a:rPr>
              <a:t>Pertl</a:t>
            </a:r>
            <a:r>
              <a:rPr lang="de-DE" sz="1400" dirty="0">
                <a:solidFill>
                  <a:schemeClr val="tx1"/>
                </a:solidFill>
                <a:latin typeface="Arial" charset="0"/>
                <a:cs typeface="Arial" charset="0"/>
              </a:rPr>
              <a:t>, Noah Rieser, </a:t>
            </a:r>
            <a:r>
              <a:rPr lang="de-DE" sz="1400" dirty="0" err="1">
                <a:solidFill>
                  <a:schemeClr val="tx1"/>
                </a:solidFill>
                <a:latin typeface="Arial" charset="0"/>
                <a:cs typeface="Arial" charset="0"/>
              </a:rPr>
              <a:t>Tinou</a:t>
            </a:r>
            <a:r>
              <a:rPr lang="de-DE" sz="1400" dirty="0">
                <a:solidFill>
                  <a:schemeClr val="tx1"/>
                </a:solidFill>
                <a:latin typeface="Arial" charset="0"/>
                <a:cs typeface="Arial" charset="0"/>
              </a:rPr>
              <a:t> </a:t>
            </a:r>
            <a:r>
              <a:rPr lang="de-DE" sz="1400" dirty="0" err="1">
                <a:solidFill>
                  <a:schemeClr val="tx1"/>
                </a:solidFill>
                <a:latin typeface="Arial" charset="0"/>
                <a:cs typeface="Arial" charset="0"/>
              </a:rPr>
              <a:t>Ponzer</a:t>
            </a:r>
            <a:r>
              <a:rPr lang="de-DE" sz="1400" dirty="0">
                <a:solidFill>
                  <a:schemeClr val="tx1"/>
                </a:solidFill>
                <a:latin typeface="Arial" charset="0"/>
                <a:cs typeface="Arial" charset="0"/>
              </a:rPr>
              <a:t> und Tobias </a:t>
            </a:r>
            <a:r>
              <a:rPr lang="de-DE" sz="1400" dirty="0" err="1">
                <a:solidFill>
                  <a:schemeClr val="tx1"/>
                </a:solidFill>
                <a:latin typeface="Arial" charset="0"/>
                <a:cs typeface="Arial" charset="0"/>
              </a:rPr>
              <a:t>Humer</a:t>
            </a:r>
            <a:r>
              <a:rPr lang="de-DE" sz="1400" dirty="0">
                <a:solidFill>
                  <a:schemeClr val="tx1"/>
                </a:solidFill>
                <a:latin typeface="Arial" charset="0"/>
                <a:cs typeface="Arial" charset="0"/>
              </a:rPr>
              <a:t> (alle von VIMÖ). </a:t>
            </a:r>
          </a:p>
        </p:txBody>
      </p:sp>
      <p:pic>
        <p:nvPicPr>
          <p:cNvPr id="3" name="Grafik 2">
            <a:extLst>
              <a:ext uri="{FF2B5EF4-FFF2-40B4-BE49-F238E27FC236}">
                <a16:creationId xmlns:a16="http://schemas.microsoft.com/office/drawing/2014/main" id="{017897A7-2441-1443-BDCC-61AF3EDB56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6682" y="2996952"/>
            <a:ext cx="2727732" cy="1989781"/>
          </a:xfrm>
          <a:prstGeom prst="rect">
            <a:avLst/>
          </a:prstGeom>
        </p:spPr>
      </p:pic>
      <p:sp>
        <p:nvSpPr>
          <p:cNvPr id="4" name="Textfeld 3">
            <a:extLst>
              <a:ext uri="{FF2B5EF4-FFF2-40B4-BE49-F238E27FC236}">
                <a16:creationId xmlns:a16="http://schemas.microsoft.com/office/drawing/2014/main" id="{671BEF78-CF67-BF96-50BE-D182BAED1F85}"/>
              </a:ext>
            </a:extLst>
          </p:cNvPr>
          <p:cNvSpPr txBox="1"/>
          <p:nvPr/>
        </p:nvSpPr>
        <p:spPr>
          <a:xfrm>
            <a:off x="716124" y="5532033"/>
            <a:ext cx="8136904" cy="938719"/>
          </a:xfrm>
          <a:prstGeom prst="rect">
            <a:avLst/>
          </a:prstGeom>
          <a:noFill/>
        </p:spPr>
        <p:txBody>
          <a:bodyPr wrap="square" rtlCol="0">
            <a:spAutoFit/>
          </a:bodyPr>
          <a:lstStyle/>
          <a:p>
            <a:r>
              <a:rPr lang="de-DE" sz="1100" dirty="0">
                <a:solidFill>
                  <a:schemeClr val="tx1"/>
                </a:solidFill>
                <a:latin typeface="Arial" panose="020B0604020202020204" pitchFamily="34" charset="0"/>
                <a:cs typeface="Arial" panose="020B0604020202020204" pitchFamily="34" charset="0"/>
              </a:rPr>
              <a:t>Trailer: </a:t>
            </a:r>
            <a:r>
              <a:rPr lang="de-AT" sz="1100" b="0" i="0" u="sng" strike="noStrike" dirty="0">
                <a:solidFill>
                  <a:srgbClr val="1155CC"/>
                </a:solidFill>
                <a:effectLst/>
                <a:latin typeface="Arial" panose="020B0604020202020204" pitchFamily="34" charset="0"/>
                <a:cs typeface="Arial" panose="020B0604020202020204" pitchFamily="34" charset="0"/>
                <a:hlinkClick r:id="rId4"/>
              </a:rPr>
              <a:t>vimeo.com/773709676?embedded=</a:t>
            </a:r>
            <a:r>
              <a:rPr lang="de-AT" sz="1100" b="0" i="0" u="sng" strike="noStrike" dirty="0" err="1">
                <a:solidFill>
                  <a:srgbClr val="1155CC"/>
                </a:solidFill>
                <a:effectLst/>
                <a:latin typeface="Arial" panose="020B0604020202020204" pitchFamily="34" charset="0"/>
                <a:cs typeface="Arial" panose="020B0604020202020204" pitchFamily="34" charset="0"/>
                <a:hlinkClick r:id="rId4"/>
              </a:rPr>
              <a:t>true&amp;source</a:t>
            </a:r>
            <a:r>
              <a:rPr lang="de-AT" sz="1100" b="0" i="0" u="sng" strike="noStrike" dirty="0">
                <a:solidFill>
                  <a:srgbClr val="1155CC"/>
                </a:solidFill>
                <a:effectLst/>
                <a:latin typeface="Arial" panose="020B0604020202020204" pitchFamily="34" charset="0"/>
                <a:cs typeface="Arial" panose="020B0604020202020204" pitchFamily="34" charset="0"/>
                <a:hlinkClick r:id="rId4"/>
              </a:rPr>
              <a:t>=</a:t>
            </a:r>
            <a:r>
              <a:rPr lang="de-AT" sz="1100" b="0" i="0" u="sng" strike="noStrike" dirty="0" err="1">
                <a:solidFill>
                  <a:srgbClr val="1155CC"/>
                </a:solidFill>
                <a:effectLst/>
                <a:latin typeface="Arial" panose="020B0604020202020204" pitchFamily="34" charset="0"/>
                <a:cs typeface="Arial" panose="020B0604020202020204" pitchFamily="34" charset="0"/>
                <a:hlinkClick r:id="rId4"/>
              </a:rPr>
              <a:t>vimeo_logo&amp;owner</a:t>
            </a:r>
            <a:r>
              <a:rPr lang="de-AT" sz="1100" b="0" i="0" u="sng" strike="noStrike" dirty="0">
                <a:solidFill>
                  <a:srgbClr val="1155CC"/>
                </a:solidFill>
                <a:effectLst/>
                <a:latin typeface="Arial" panose="020B0604020202020204" pitchFamily="34" charset="0"/>
                <a:cs typeface="Arial" panose="020B0604020202020204" pitchFamily="34" charset="0"/>
                <a:hlinkClick r:id="rId4"/>
              </a:rPr>
              <a:t>=153315946</a:t>
            </a:r>
            <a:endParaRPr lang="de-DE" sz="1100" dirty="0">
              <a:solidFill>
                <a:schemeClr val="tx1"/>
              </a:solidFill>
              <a:latin typeface="Arial" panose="020B0604020202020204" pitchFamily="34" charset="0"/>
              <a:cs typeface="Arial" panose="020B0604020202020204" pitchFamily="34" charset="0"/>
            </a:endParaRPr>
          </a:p>
          <a:p>
            <a:endParaRPr lang="de-DE" sz="1100" dirty="0">
              <a:solidFill>
                <a:schemeClr val="tx1"/>
              </a:solidFill>
              <a:latin typeface="Arial" charset="0"/>
              <a:cs typeface="Arial" charset="0"/>
            </a:endParaRPr>
          </a:p>
          <a:p>
            <a:r>
              <a:rPr lang="de-DE" sz="1100" dirty="0">
                <a:solidFill>
                  <a:schemeClr val="tx1"/>
                </a:solidFill>
                <a:latin typeface="Arial" charset="0"/>
                <a:cs typeface="Arial" charset="0"/>
              </a:rPr>
              <a:t>Quellen: </a:t>
            </a:r>
            <a:r>
              <a:rPr lang="de-DE" sz="1100" dirty="0">
                <a:solidFill>
                  <a:schemeClr val="tx1"/>
                </a:solidFill>
                <a:latin typeface="Arial" charset="0"/>
                <a:cs typeface="Arial" charset="0"/>
                <a:hlinkClick r:id="rId5"/>
              </a:rPr>
              <a:t>vimoe.at/2022/11/25/25-november-2022-wien-auffuehrung-theaterstueck-interpride-ein-stueck-aktivismus</a:t>
            </a:r>
            <a:r>
              <a:rPr lang="de-DE" sz="1100" dirty="0">
                <a:solidFill>
                  <a:schemeClr val="tx1"/>
                </a:solidFill>
                <a:latin typeface="Arial" charset="0"/>
                <a:cs typeface="Arial" charset="0"/>
              </a:rPr>
              <a:t>; </a:t>
            </a:r>
            <a:r>
              <a:rPr lang="de-DE" sz="1100" dirty="0">
                <a:solidFill>
                  <a:schemeClr val="tx1"/>
                </a:solidFill>
                <a:latin typeface="Arial" charset="0"/>
                <a:cs typeface="Arial" charset="0"/>
                <a:hlinkClick r:id="rId6"/>
              </a:rPr>
              <a:t>derstandard.at/</a:t>
            </a:r>
            <a:r>
              <a:rPr lang="de-DE" sz="1100" dirty="0" err="1">
                <a:solidFill>
                  <a:schemeClr val="tx1"/>
                </a:solidFill>
                <a:latin typeface="Arial" charset="0"/>
                <a:cs typeface="Arial" charset="0"/>
                <a:hlinkClick r:id="rId6"/>
              </a:rPr>
              <a:t>story</a:t>
            </a:r>
            <a:r>
              <a:rPr lang="de-DE" sz="1100" dirty="0">
                <a:solidFill>
                  <a:schemeClr val="tx1"/>
                </a:solidFill>
                <a:latin typeface="Arial" charset="0"/>
                <a:cs typeface="Arial" charset="0"/>
                <a:hlinkClick r:id="rId6"/>
              </a:rPr>
              <a:t>/2000141134225/dialogversuch-</a:t>
            </a:r>
            <a:r>
              <a:rPr lang="de-DE" sz="1100" dirty="0" err="1">
                <a:solidFill>
                  <a:schemeClr val="tx1"/>
                </a:solidFill>
                <a:latin typeface="Arial" charset="0"/>
                <a:cs typeface="Arial" charset="0"/>
                <a:hlinkClick r:id="rId6"/>
              </a:rPr>
              <a:t>interstory</a:t>
            </a:r>
            <a:r>
              <a:rPr lang="de-DE" sz="1100" dirty="0">
                <a:solidFill>
                  <a:schemeClr val="tx1"/>
                </a:solidFill>
                <a:latin typeface="Arial" charset="0"/>
                <a:cs typeface="Arial" charset="0"/>
                <a:hlinkClick r:id="rId6"/>
              </a:rPr>
              <a:t>-im-werk-x-am-petersplatz-wien</a:t>
            </a:r>
            <a:r>
              <a:rPr lang="de-DE" sz="1100" dirty="0">
                <a:solidFill>
                  <a:schemeClr val="tx1"/>
                </a:solidFill>
                <a:latin typeface="Arial" charset="0"/>
                <a:cs typeface="Arial" charset="0"/>
              </a:rPr>
              <a:t>; </a:t>
            </a:r>
            <a:r>
              <a:rPr lang="de-DE" sz="1100" dirty="0">
                <a:solidFill>
                  <a:schemeClr val="tx1"/>
                </a:solidFill>
                <a:latin typeface="Arial" charset="0"/>
                <a:cs typeface="Arial" charset="0"/>
                <a:hlinkClick r:id="rId7"/>
              </a:rPr>
              <a:t>hdgoe.at/</a:t>
            </a:r>
            <a:r>
              <a:rPr lang="de-DE" sz="1100" dirty="0" err="1">
                <a:solidFill>
                  <a:schemeClr val="tx1"/>
                </a:solidFill>
                <a:latin typeface="Arial" charset="0"/>
                <a:cs typeface="Arial" charset="0"/>
                <a:hlinkClick r:id="rId7"/>
              </a:rPr>
              <a:t>pass_alex_juergen_podcast</a:t>
            </a:r>
            <a:endParaRPr lang="de-AT" sz="1100" dirty="0"/>
          </a:p>
        </p:txBody>
      </p:sp>
      <p:sp>
        <p:nvSpPr>
          <p:cNvPr id="7" name="Textfeld 6">
            <a:extLst>
              <a:ext uri="{FF2B5EF4-FFF2-40B4-BE49-F238E27FC236}">
                <a16:creationId xmlns:a16="http://schemas.microsoft.com/office/drawing/2014/main" id="{2E5D8916-04E3-52A2-61C9-9DE5908B316F}"/>
              </a:ext>
            </a:extLst>
          </p:cNvPr>
          <p:cNvSpPr txBox="1"/>
          <p:nvPr/>
        </p:nvSpPr>
        <p:spPr>
          <a:xfrm>
            <a:off x="716124" y="1301859"/>
            <a:ext cx="7024228" cy="1477328"/>
          </a:xfrm>
          <a:prstGeom prst="rect">
            <a:avLst/>
          </a:prstGeom>
          <a:noFill/>
        </p:spPr>
        <p:txBody>
          <a:bodyPr wrap="square" rtlCol="0">
            <a:spAutoFit/>
          </a:bodyPr>
          <a:lstStyle/>
          <a:p>
            <a:r>
              <a:rPr lang="de-DE" b="1" dirty="0">
                <a:solidFill>
                  <a:schemeClr val="tx1"/>
                </a:solidFill>
                <a:latin typeface="Arial" charset="0"/>
                <a:cs typeface="Arial" charset="0"/>
              </a:rPr>
              <a:t>Lösung C:</a:t>
            </a:r>
            <a:r>
              <a:rPr lang="de-DE" dirty="0">
                <a:solidFill>
                  <a:schemeClr val="tx1"/>
                </a:solidFill>
                <a:latin typeface="Arial" charset="0"/>
                <a:cs typeface="Arial" charset="0"/>
              </a:rPr>
              <a:t> </a:t>
            </a:r>
            <a:r>
              <a:rPr lang="de-DE" b="1" dirty="0">
                <a:solidFill>
                  <a:schemeClr val="tx1"/>
                </a:solidFill>
                <a:latin typeface="Arial" charset="0"/>
                <a:cs typeface="Arial" charset="0"/>
              </a:rPr>
              <a:t>um queere Personen aus Österreich, die international Karriere machten</a:t>
            </a:r>
          </a:p>
          <a:p>
            <a:br>
              <a:rPr lang="de-DE" sz="1400" dirty="0">
                <a:solidFill>
                  <a:schemeClr val="tx1"/>
                </a:solidFill>
                <a:latin typeface="Arial" charset="0"/>
                <a:cs typeface="Arial" charset="0"/>
              </a:rPr>
            </a:br>
            <a:r>
              <a:rPr lang="de-DE" sz="1400" dirty="0">
                <a:solidFill>
                  <a:schemeClr val="tx1"/>
                </a:solidFill>
                <a:latin typeface="Arial" charset="0"/>
                <a:cs typeface="Arial" charset="0"/>
              </a:rPr>
              <a:t>Das Theaterstück „</a:t>
            </a:r>
            <a:r>
              <a:rPr lang="de-DE" sz="1400" dirty="0" err="1">
                <a:solidFill>
                  <a:schemeClr val="tx1"/>
                </a:solidFill>
                <a:latin typeface="Arial" charset="0"/>
                <a:cs typeface="Arial" charset="0"/>
              </a:rPr>
              <a:t>Inter</a:t>
            </a:r>
            <a:r>
              <a:rPr lang="de-DE" sz="1400" dirty="0">
                <a:solidFill>
                  <a:schemeClr val="tx1"/>
                </a:solidFill>
                <a:latin typeface="Arial" charset="0"/>
                <a:cs typeface="Arial" charset="0"/>
              </a:rPr>
              <a:t>*Story – Ein Stück Aktivismus” von VIMÖ Wien wurde 2022 im Theater Werk X-Petersplatz erstaufgeführt. </a:t>
            </a:r>
          </a:p>
        </p:txBody>
      </p:sp>
    </p:spTree>
    <p:extLst>
      <p:ext uri="{BB962C8B-B14F-4D97-AF65-F5344CB8AC3E}">
        <p14:creationId xmlns:p14="http://schemas.microsoft.com/office/powerpoint/2010/main" val="2940939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20003C8-9D7C-E875-42FC-EEFCC88F1711}"/>
              </a:ext>
            </a:extLst>
          </p:cNvPr>
          <p:cNvSpPr txBox="1"/>
          <p:nvPr/>
        </p:nvSpPr>
        <p:spPr>
          <a:xfrm>
            <a:off x="937637" y="1546832"/>
            <a:ext cx="4968552" cy="1656864"/>
          </a:xfrm>
          <a:prstGeom prst="rect">
            <a:avLst/>
          </a:prstGeom>
          <a:noFill/>
        </p:spPr>
        <p:txBody>
          <a:bodyPr wrap="square">
            <a:spAutoFit/>
          </a:bodyPr>
          <a:lstStyle/>
          <a:p>
            <a:pPr rtl="0">
              <a:spcBef>
                <a:spcPts val="0"/>
              </a:spcBef>
              <a:spcAft>
                <a:spcPts val="800"/>
              </a:spcAft>
            </a:pPr>
            <a:r>
              <a:rPr lang="de-DE" sz="1400" b="1" i="0" u="none" strike="noStrike" dirty="0">
                <a:solidFill>
                  <a:srgbClr val="000000"/>
                </a:solidFill>
                <a:effectLst/>
                <a:latin typeface="Arial" panose="020B0604020202020204" pitchFamily="34" charset="0"/>
                <a:cs typeface="Arial" panose="020B0604020202020204" pitchFamily="34" charset="0"/>
              </a:rPr>
              <a:t>VIMÖ</a:t>
            </a:r>
            <a:r>
              <a:rPr lang="de-DE" sz="1400" b="0" i="0" u="none" strike="noStrike" dirty="0">
                <a:solidFill>
                  <a:srgbClr val="000000"/>
                </a:solidFill>
                <a:effectLst/>
                <a:latin typeface="Arial" panose="020B0604020202020204" pitchFamily="34" charset="0"/>
                <a:cs typeface="Arial" panose="020B0604020202020204" pitchFamily="34" charset="0"/>
              </a:rPr>
              <a:t> ist der Verein intergeschlechtlicher Menschen Österreich. Seit seiner Gründung 2014 leistet der Verein wichtige politische Interessenvertretung sowie Beratungs-, Bildungs- und Selbsthilfearbeit bzw. Community-Arbeit. Es ist der erste Verein dieser Art in Österreich, der sich für die Belange von </a:t>
            </a:r>
            <a:r>
              <a:rPr lang="de-DE" sz="1400" b="0" i="0" u="none" strike="noStrike" dirty="0" err="1">
                <a:solidFill>
                  <a:srgbClr val="000000"/>
                </a:solidFill>
                <a:effectLst/>
                <a:latin typeface="Arial" panose="020B0604020202020204" pitchFamily="34" charset="0"/>
                <a:cs typeface="Arial" panose="020B0604020202020204" pitchFamily="34" charset="0"/>
              </a:rPr>
              <a:t>inter</a:t>
            </a:r>
            <a:r>
              <a:rPr lang="de-DE" sz="1400" b="0" i="0" u="none" strike="noStrike" dirty="0">
                <a:solidFill>
                  <a:srgbClr val="000000"/>
                </a:solidFill>
                <a:effectLst/>
                <a:latin typeface="Arial" panose="020B0604020202020204" pitchFamily="34" charset="0"/>
                <a:cs typeface="Arial" panose="020B0604020202020204" pitchFamily="34" charset="0"/>
              </a:rPr>
              <a:t>* Personen einsetzt.</a:t>
            </a:r>
            <a:endParaRPr lang="de-DE" sz="1400" dirty="0">
              <a:effectLst/>
              <a:latin typeface="Arial" panose="020B0604020202020204" pitchFamily="34" charset="0"/>
              <a:cs typeface="Arial" panose="020B0604020202020204" pitchFamily="34" charset="0"/>
            </a:endParaRPr>
          </a:p>
          <a:p>
            <a:pPr rtl="0">
              <a:spcBef>
                <a:spcPts val="0"/>
              </a:spcBef>
              <a:spcAft>
                <a:spcPts val="800"/>
              </a:spcAft>
            </a:pPr>
            <a:r>
              <a:rPr lang="de-DE" sz="1100" b="0" i="0" u="none" strike="noStrike" dirty="0">
                <a:solidFill>
                  <a:srgbClr val="000000"/>
                </a:solidFill>
                <a:effectLst/>
                <a:latin typeface="Arial" panose="020B0604020202020204" pitchFamily="34" charset="0"/>
                <a:cs typeface="Arial" panose="020B0604020202020204" pitchFamily="34" charset="0"/>
              </a:rPr>
              <a:t>Quelle + Logo: </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vimoe.at</a:t>
            </a:r>
            <a:r>
              <a:rPr lang="de-DE" sz="1100" b="0" i="0" u="none" strike="noStrike" dirty="0">
                <a:solidFill>
                  <a:srgbClr val="000000"/>
                </a:solidFill>
                <a:effectLst/>
                <a:latin typeface="Arial" panose="020B0604020202020204" pitchFamily="34" charset="0"/>
                <a:cs typeface="Arial" panose="020B0604020202020204" pitchFamily="34" charset="0"/>
              </a:rPr>
              <a:t> </a:t>
            </a:r>
          </a:p>
        </p:txBody>
      </p:sp>
      <p:pic>
        <p:nvPicPr>
          <p:cNvPr id="5" name="Grafik 4">
            <a:extLst>
              <a:ext uri="{FF2B5EF4-FFF2-40B4-BE49-F238E27FC236}">
                <a16:creationId xmlns:a16="http://schemas.microsoft.com/office/drawing/2014/main" id="{94E53206-3202-477B-66F6-4E18D88D5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797" y="3068960"/>
            <a:ext cx="2749832" cy="1944217"/>
          </a:xfrm>
          <a:prstGeom prst="rect">
            <a:avLst/>
          </a:prstGeom>
        </p:spPr>
      </p:pic>
      <p:sp>
        <p:nvSpPr>
          <p:cNvPr id="4" name="Textfeld 3">
            <a:extLst>
              <a:ext uri="{FF2B5EF4-FFF2-40B4-BE49-F238E27FC236}">
                <a16:creationId xmlns:a16="http://schemas.microsoft.com/office/drawing/2014/main" id="{11290B66-0E19-AB5D-1DD3-6266A8421750}"/>
              </a:ext>
            </a:extLst>
          </p:cNvPr>
          <p:cNvSpPr txBox="1"/>
          <p:nvPr/>
        </p:nvSpPr>
        <p:spPr>
          <a:xfrm>
            <a:off x="937637" y="5311168"/>
            <a:ext cx="7488832" cy="738664"/>
          </a:xfrm>
          <a:prstGeom prst="rect">
            <a:avLst/>
          </a:prstGeom>
          <a:noFill/>
        </p:spPr>
        <p:txBody>
          <a:bodyPr wrap="square" rtlCol="0">
            <a:spAutoFit/>
          </a:bodyPr>
          <a:lstStyle/>
          <a:p>
            <a:r>
              <a:rPr lang="de-DE" sz="1400" b="1" dirty="0">
                <a:solidFill>
                  <a:schemeClr val="tx1"/>
                </a:solidFill>
                <a:effectLst/>
                <a:latin typeface="Arial" panose="020B0604020202020204" pitchFamily="34" charset="0"/>
                <a:cs typeface="Arial" panose="020B0604020202020204" pitchFamily="34" charset="0"/>
              </a:rPr>
              <a:t>Petition „Schützen Sie intergeschlechtliche Kinder und </a:t>
            </a:r>
            <a:r>
              <a:rPr lang="de-DE" sz="1400" b="1" dirty="0">
                <a:solidFill>
                  <a:schemeClr val="tx1"/>
                </a:solidFill>
                <a:latin typeface="Arial" panose="020B0604020202020204" pitchFamily="34" charset="0"/>
                <a:cs typeface="Arial" panose="020B0604020202020204" pitchFamily="34" charset="0"/>
              </a:rPr>
              <a:t>Jugendliche“ </a:t>
            </a:r>
            <a:br>
              <a:rPr lang="de-DE" sz="1400" b="1" dirty="0">
                <a:solidFill>
                  <a:schemeClr val="tx1"/>
                </a:solidFill>
                <a:effectLst/>
                <a:latin typeface="Arial" panose="020B0604020202020204" pitchFamily="34" charset="0"/>
                <a:cs typeface="Arial" panose="020B0604020202020204" pitchFamily="34" charset="0"/>
              </a:rPr>
            </a:br>
            <a:r>
              <a:rPr lang="de-DE" sz="1400" dirty="0">
                <a:solidFill>
                  <a:schemeClr val="tx1"/>
                </a:solidFill>
                <a:effectLst/>
                <a:latin typeface="Arial" panose="020B0604020202020204" pitchFamily="34" charset="0"/>
                <a:cs typeface="Arial" panose="020B0604020202020204" pitchFamily="34" charset="0"/>
                <a:hlinkClick r:id="rId4"/>
              </a:rPr>
              <a:t>vimoe.at/2023/05/15/mai-2023-petition-schuetzen-sie-intergeschlechtliche-kinder-und-jugendliche</a:t>
            </a:r>
            <a:r>
              <a:rPr lang="de-DE" sz="1400" dirty="0">
                <a:solidFill>
                  <a:schemeClr val="tx1"/>
                </a:solidFill>
                <a:effectLst/>
                <a:latin typeface="Arial" panose="020B0604020202020204" pitchFamily="34" charset="0"/>
                <a:cs typeface="Arial" panose="020B0604020202020204" pitchFamily="34" charset="0"/>
              </a:rPr>
              <a:t> (Mai 2023)</a:t>
            </a:r>
            <a:endParaRPr lang="de-AT" dirty="0"/>
          </a:p>
        </p:txBody>
      </p:sp>
    </p:spTree>
    <p:extLst>
      <p:ext uri="{BB962C8B-B14F-4D97-AF65-F5344CB8AC3E}">
        <p14:creationId xmlns:p14="http://schemas.microsoft.com/office/powerpoint/2010/main" val="2371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2204" y="5080992"/>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1971</a:t>
            </a:r>
          </a:p>
        </p:txBody>
      </p:sp>
      <p:sp>
        <p:nvSpPr>
          <p:cNvPr id="20483" name="Text Box 5"/>
          <p:cNvSpPr txBox="1">
            <a:spLocks noChangeArrowheads="1"/>
          </p:cNvSpPr>
          <p:nvPr/>
        </p:nvSpPr>
        <p:spPr bwMode="auto">
          <a:xfrm>
            <a:off x="683642"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2010</a:t>
            </a:r>
          </a:p>
        </p:txBody>
      </p:sp>
      <p:sp>
        <p:nvSpPr>
          <p:cNvPr id="20484" name="Text Box 6"/>
          <p:cNvSpPr txBox="1">
            <a:spLocks noChangeArrowheads="1"/>
          </p:cNvSpPr>
          <p:nvPr/>
        </p:nvSpPr>
        <p:spPr bwMode="auto">
          <a:xfrm>
            <a:off x="4715892"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2022</a:t>
            </a:r>
          </a:p>
        </p:txBody>
      </p:sp>
      <p:sp>
        <p:nvSpPr>
          <p:cNvPr id="20485" name="Text Box 7"/>
          <p:cNvSpPr txBox="1">
            <a:spLocks noChangeArrowheads="1"/>
          </p:cNvSpPr>
          <p:nvPr/>
        </p:nvSpPr>
        <p:spPr bwMode="auto">
          <a:xfrm>
            <a:off x="683642" y="2596142"/>
            <a:ext cx="7632700" cy="1552194"/>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sz="2100" dirty="0">
                <a:latin typeface="Arial"/>
                <a:cs typeface="Arial"/>
              </a:rPr>
              <a:t>Seit wann müssen trans Personen in Österreich für die rechtliche Anerkennung des gelebten Geschlechts (Personenstandsänderung) keine operativen Entfernungen der primären Geschlechtsmerkmale mehr durchführen lassen?</a:t>
            </a:r>
            <a:endParaRPr lang="de-AT" sz="2100"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1991</a:t>
            </a:r>
          </a:p>
        </p:txBody>
      </p:sp>
      <p:pic>
        <p:nvPicPr>
          <p:cNvPr id="10" name="Grafik 9">
            <a:extLst>
              <a:ext uri="{FF2B5EF4-FFF2-40B4-BE49-F238E27FC236}">
                <a16:creationId xmlns:a16="http://schemas.microsoft.com/office/drawing/2014/main" id="{85D44BCA-43BD-C644-8227-6388D1C1B5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9062805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259632" y="1700808"/>
            <a:ext cx="6480721" cy="494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C:</a:t>
            </a:r>
            <a:r>
              <a:rPr lang="de-DE" dirty="0">
                <a:solidFill>
                  <a:schemeClr val="tx1"/>
                </a:solidFill>
                <a:latin typeface="Arial" charset="0"/>
                <a:cs typeface="Arial" charset="0"/>
              </a:rPr>
              <a:t> </a:t>
            </a:r>
            <a:r>
              <a:rPr lang="de-DE" b="1" dirty="0">
                <a:solidFill>
                  <a:schemeClr val="tx1"/>
                </a:solidFill>
                <a:latin typeface="Arial" charset="0"/>
                <a:cs typeface="Arial" charset="0"/>
              </a:rPr>
              <a:t>2010</a:t>
            </a:r>
            <a:r>
              <a:rPr lang="de-DE" dirty="0">
                <a:solidFill>
                  <a:schemeClr val="tx1"/>
                </a:solidFill>
                <a:latin typeface="Arial" charset="0"/>
                <a:cs typeface="Arial" charset="0"/>
              </a:rPr>
              <a:t> </a:t>
            </a:r>
            <a:endParaRPr lang="de-DE" sz="1100" dirty="0">
              <a:solidFill>
                <a:schemeClr val="tx1"/>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4EC6F491-0DD9-497F-AEC7-6D33E7F75681}"/>
              </a:ext>
            </a:extLst>
          </p:cNvPr>
          <p:cNvSpPr txBox="1"/>
          <p:nvPr/>
        </p:nvSpPr>
        <p:spPr>
          <a:xfrm>
            <a:off x="1276598" y="2503146"/>
            <a:ext cx="6319737" cy="907941"/>
          </a:xfrm>
          <a:prstGeom prst="rect">
            <a:avLst/>
          </a:prstGeom>
          <a:noFill/>
        </p:spPr>
        <p:txBody>
          <a:bodyPr wrap="square" rtlCol="0">
            <a:spAutoFit/>
          </a:bodyPr>
          <a:lstStyle/>
          <a:p>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1971:</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Die Bestrafung von gleichgeschlechtlicher Sexualität wird aus dem Strafgesetzbuch gestrichen. Allerdings wird Homosexualität durch vier neue Paragraphen diskriminiert.</a:t>
            </a:r>
            <a:b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kontrast.at/paragraph-209-oesterreich</a:t>
            </a:r>
            <a:endParaRPr lang="de-AT" dirty="0"/>
          </a:p>
        </p:txBody>
      </p:sp>
      <p:sp>
        <p:nvSpPr>
          <p:cNvPr id="4" name="Textfeld 3">
            <a:extLst>
              <a:ext uri="{FF2B5EF4-FFF2-40B4-BE49-F238E27FC236}">
                <a16:creationId xmlns:a16="http://schemas.microsoft.com/office/drawing/2014/main" id="{93E088AA-8C63-A0E8-C0D7-515C88EE81FC}"/>
              </a:ext>
            </a:extLst>
          </p:cNvPr>
          <p:cNvSpPr txBox="1"/>
          <p:nvPr/>
        </p:nvSpPr>
        <p:spPr>
          <a:xfrm>
            <a:off x="1276598" y="3918964"/>
            <a:ext cx="6391745" cy="692497"/>
          </a:xfrm>
          <a:prstGeom prst="rect">
            <a:avLst/>
          </a:prstGeom>
          <a:noFill/>
        </p:spPr>
        <p:txBody>
          <a:bodyPr wrap="square" rtlCol="0">
            <a:spAutoFit/>
          </a:bodyPr>
          <a:lstStyle/>
          <a:p>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1991: </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Die Krankheitsdiagnose „Homosexualität“ wird aus dem österreichischen Diagnoseschlüssel gestrichen. </a:t>
            </a:r>
            <a:b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homopoliticus.at/1991/10/22/</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homosexualitaet</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-ist-in-</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oesterreich</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-keine-krankheit-mehr</a:t>
            </a:r>
            <a:endParaRPr lang="de-AT" dirty="0"/>
          </a:p>
        </p:txBody>
      </p:sp>
      <p:sp>
        <p:nvSpPr>
          <p:cNvPr id="5" name="Textfeld 4">
            <a:extLst>
              <a:ext uri="{FF2B5EF4-FFF2-40B4-BE49-F238E27FC236}">
                <a16:creationId xmlns:a16="http://schemas.microsoft.com/office/drawing/2014/main" id="{6B9965B4-82F6-920B-B9B5-71B4E509F425}"/>
              </a:ext>
            </a:extLst>
          </p:cNvPr>
          <p:cNvSpPr txBox="1"/>
          <p:nvPr/>
        </p:nvSpPr>
        <p:spPr>
          <a:xfrm>
            <a:off x="1276597" y="5157192"/>
            <a:ext cx="6391745" cy="477054"/>
          </a:xfrm>
          <a:prstGeom prst="rect">
            <a:avLst/>
          </a:prstGeom>
          <a:noFill/>
        </p:spPr>
        <p:txBody>
          <a:bodyPr wrap="square" rtlCol="0">
            <a:spAutoFit/>
          </a:bodyPr>
          <a:lstStyle/>
          <a:p>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2022</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Homosexuelle Personen dürfen Blut spenden.</a:t>
            </a:r>
            <a:b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orf.at/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stories</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5"/>
              </a:rPr>
              <a:t>/3266979</a:t>
            </a:r>
            <a:endParaRPr lang="de-AT" dirty="0"/>
          </a:p>
        </p:txBody>
      </p:sp>
    </p:spTree>
    <p:extLst>
      <p:ext uri="{BB962C8B-B14F-4D97-AF65-F5344CB8AC3E}">
        <p14:creationId xmlns:p14="http://schemas.microsoft.com/office/powerpoint/2010/main" val="25243698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44454" y="5080992"/>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ca. 50.000 </a:t>
            </a:r>
          </a:p>
        </p:txBody>
      </p:sp>
      <p:sp>
        <p:nvSpPr>
          <p:cNvPr id="20483" name="Text Box 5"/>
          <p:cNvSpPr txBox="1">
            <a:spLocks noChangeArrowheads="1"/>
          </p:cNvSpPr>
          <p:nvPr/>
        </p:nvSpPr>
        <p:spPr bwMode="auto">
          <a:xfrm>
            <a:off x="683642"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ca. 250.000</a:t>
            </a:r>
          </a:p>
        </p:txBody>
      </p:sp>
      <p:sp>
        <p:nvSpPr>
          <p:cNvPr id="20484" name="Text Box 6"/>
          <p:cNvSpPr txBox="1">
            <a:spLocks noChangeArrowheads="1"/>
          </p:cNvSpPr>
          <p:nvPr/>
        </p:nvSpPr>
        <p:spPr bwMode="auto">
          <a:xfrm>
            <a:off x="4715892"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ca. 500.000</a:t>
            </a:r>
          </a:p>
        </p:txBody>
      </p:sp>
      <p:sp>
        <p:nvSpPr>
          <p:cNvPr id="20485" name="Text Box 7"/>
          <p:cNvSpPr txBox="1">
            <a:spLocks noChangeArrowheads="1"/>
          </p:cNvSpPr>
          <p:nvPr/>
        </p:nvSpPr>
        <p:spPr bwMode="auto">
          <a:xfrm>
            <a:off x="683642"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Wie viele Personen nahmen an der </a:t>
            </a:r>
            <a:br>
              <a:rPr lang="de-DE" dirty="0">
                <a:latin typeface="Arial"/>
                <a:cs typeface="Arial"/>
              </a:rPr>
            </a:br>
            <a:r>
              <a:rPr lang="de-DE" dirty="0" err="1">
                <a:latin typeface="Arial"/>
                <a:cs typeface="Arial"/>
              </a:rPr>
              <a:t>EuroPride</a:t>
            </a:r>
            <a:r>
              <a:rPr lang="de-DE" dirty="0">
                <a:latin typeface="Arial"/>
                <a:cs typeface="Arial"/>
              </a:rPr>
              <a:t> 2019 in Wien teil? </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ca. 100.000</a:t>
            </a:r>
          </a:p>
        </p:txBody>
      </p:sp>
      <p:pic>
        <p:nvPicPr>
          <p:cNvPr id="3" name="Grafik 2">
            <a:extLst>
              <a:ext uri="{FF2B5EF4-FFF2-40B4-BE49-F238E27FC236}">
                <a16:creationId xmlns:a16="http://schemas.microsoft.com/office/drawing/2014/main" id="{39E038D9-8799-2240-AC70-256B7578B7B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3061533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115616" y="1196752"/>
            <a:ext cx="6624737" cy="2705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D:</a:t>
            </a:r>
            <a:r>
              <a:rPr lang="de-DE" dirty="0">
                <a:solidFill>
                  <a:schemeClr val="tx1"/>
                </a:solidFill>
                <a:latin typeface="Arial" charset="0"/>
                <a:cs typeface="Arial" charset="0"/>
              </a:rPr>
              <a:t> </a:t>
            </a:r>
            <a:r>
              <a:rPr lang="de-DE" b="1" dirty="0">
                <a:solidFill>
                  <a:schemeClr val="tx1"/>
                </a:solidFill>
                <a:latin typeface="Arial" charset="0"/>
                <a:cs typeface="Arial" charset="0"/>
              </a:rPr>
              <a:t>ca. 500.000</a:t>
            </a:r>
            <a:r>
              <a:rPr lang="de-DE" dirty="0">
                <a:solidFill>
                  <a:schemeClr val="tx1"/>
                </a:solidFill>
                <a:latin typeface="Arial" charset="0"/>
                <a:cs typeface="Arial" charset="0"/>
              </a:rPr>
              <a:t> </a:t>
            </a:r>
            <a:br>
              <a:rPr lang="de-DE" dirty="0">
                <a:solidFill>
                  <a:schemeClr val="tx1"/>
                </a:solidFill>
                <a:latin typeface="Arial" charset="0"/>
                <a:cs typeface="Arial" charset="0"/>
              </a:rPr>
            </a:br>
            <a:r>
              <a:rPr lang="de-DE" sz="1400" dirty="0">
                <a:solidFill>
                  <a:schemeClr val="tx1"/>
                </a:solidFill>
                <a:latin typeface="Arial" charset="0"/>
                <a:cs typeface="Arial" charset="0"/>
              </a:rPr>
              <a:t>Die </a:t>
            </a:r>
            <a:r>
              <a:rPr lang="de-DE" sz="1400" dirty="0" err="1">
                <a:solidFill>
                  <a:schemeClr val="tx1"/>
                </a:solidFill>
                <a:latin typeface="Arial" charset="0"/>
                <a:cs typeface="Arial" charset="0"/>
              </a:rPr>
              <a:t>EuroPride</a:t>
            </a:r>
            <a:r>
              <a:rPr lang="de-DE" sz="1400" dirty="0">
                <a:solidFill>
                  <a:schemeClr val="tx1"/>
                </a:solidFill>
                <a:latin typeface="Arial" charset="0"/>
                <a:cs typeface="Arial" charset="0"/>
              </a:rPr>
              <a:t> wird seit 1992 jedes Jahr im Sommer in einer anderen europäischen Stadt abgehalten. 2001 und 2019 fand die </a:t>
            </a:r>
            <a:r>
              <a:rPr lang="de-DE" sz="1400" dirty="0" err="1">
                <a:solidFill>
                  <a:schemeClr val="tx1"/>
                </a:solidFill>
                <a:latin typeface="Arial" charset="0"/>
                <a:cs typeface="Arial" charset="0"/>
              </a:rPr>
              <a:t>EuroPride</a:t>
            </a:r>
            <a:r>
              <a:rPr lang="de-DE" sz="1400" dirty="0">
                <a:solidFill>
                  <a:schemeClr val="tx1"/>
                </a:solidFill>
                <a:latin typeface="Arial" charset="0"/>
                <a:cs typeface="Arial" charset="0"/>
              </a:rPr>
              <a:t> in Wien statt – 2019 mit einer Rekordzahl von einer halben Million Teilnehmer*innen. </a:t>
            </a:r>
          </a:p>
          <a:p>
            <a:pPr eaLnBrk="1" hangingPunct="1">
              <a:lnSpc>
                <a:spcPct val="120000"/>
              </a:lnSpc>
              <a:spcBef>
                <a:spcPts val="875"/>
              </a:spcBef>
            </a:pPr>
            <a:r>
              <a:rPr lang="de-DE" sz="1400" dirty="0">
                <a:solidFill>
                  <a:schemeClr val="tx1"/>
                </a:solidFill>
                <a:latin typeface="Arial" charset="0"/>
                <a:cs typeface="Arial" charset="0"/>
              </a:rPr>
              <a:t>Zum ersten Mal in der Geschichte der Veranstaltung trat ein amtierendes Staatsoberhaupt auf. Alexander Van der Bellen betonte: „LGBTIQ-Rechte sind Menschenrechte“. </a:t>
            </a:r>
          </a:p>
          <a:p>
            <a:pPr eaLnBrk="1" hangingPunct="1">
              <a:lnSpc>
                <a:spcPct val="120000"/>
              </a:lnSpc>
              <a:spcBef>
                <a:spcPts val="875"/>
              </a:spcBef>
            </a:pP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bundespraesident.at/aktuelles/</a:t>
            </a:r>
            <a:r>
              <a:rPr lang="de-DE" sz="1100" dirty="0" err="1">
                <a:solidFill>
                  <a:schemeClr val="tx1"/>
                </a:solidFill>
                <a:latin typeface="Arial" charset="0"/>
                <a:cs typeface="Arial" charset="0"/>
                <a:hlinkClick r:id="rId3"/>
              </a:rPr>
              <a:t>detail</a:t>
            </a:r>
            <a:r>
              <a:rPr lang="de-DE" sz="1100" dirty="0">
                <a:solidFill>
                  <a:schemeClr val="tx1"/>
                </a:solidFill>
                <a:latin typeface="Arial" charset="0"/>
                <a:cs typeface="Arial" charset="0"/>
                <a:hlinkClick r:id="rId3"/>
              </a:rPr>
              <a:t>/abschlusskundgebung-von-europride-vienna-2019</a:t>
            </a:r>
            <a:r>
              <a:rPr lang="de-DE" sz="1100" dirty="0">
                <a:solidFill>
                  <a:schemeClr val="tx1"/>
                </a:solidFill>
                <a:latin typeface="Arial" charset="0"/>
                <a:cs typeface="Arial" charset="0"/>
              </a:rPr>
              <a:t>; </a:t>
            </a:r>
            <a:r>
              <a:rPr lang="de-DE" sz="1100" dirty="0">
                <a:solidFill>
                  <a:schemeClr val="tx1"/>
                </a:solidFill>
                <a:latin typeface="Arial" charset="0"/>
                <a:cs typeface="Arial" charset="0"/>
                <a:hlinkClick r:id="rId4"/>
              </a:rPr>
              <a:t>wien.orf.at/</a:t>
            </a:r>
            <a:r>
              <a:rPr lang="de-DE" sz="1100" dirty="0" err="1">
                <a:solidFill>
                  <a:schemeClr val="tx1"/>
                </a:solidFill>
                <a:latin typeface="Arial" charset="0"/>
                <a:cs typeface="Arial" charset="0"/>
                <a:hlinkClick r:id="rId4"/>
              </a:rPr>
              <a:t>stories</a:t>
            </a:r>
            <a:r>
              <a:rPr lang="de-DE" sz="1100" dirty="0">
                <a:solidFill>
                  <a:schemeClr val="tx1"/>
                </a:solidFill>
                <a:latin typeface="Arial" charset="0"/>
                <a:cs typeface="Arial" charset="0"/>
                <a:hlinkClick r:id="rId4"/>
              </a:rPr>
              <a:t>/3000508</a:t>
            </a:r>
            <a:r>
              <a:rPr lang="de-DE" sz="1100" dirty="0">
                <a:solidFill>
                  <a:schemeClr val="tx1"/>
                </a:solidFill>
                <a:latin typeface="Arial" charset="0"/>
                <a:cs typeface="Arial" charset="0"/>
              </a:rPr>
              <a:t> </a:t>
            </a:r>
          </a:p>
        </p:txBody>
      </p:sp>
      <p:pic>
        <p:nvPicPr>
          <p:cNvPr id="3" name="Grafik 2">
            <a:extLst>
              <a:ext uri="{FF2B5EF4-FFF2-40B4-BE49-F238E27FC236}">
                <a16:creationId xmlns:a16="http://schemas.microsoft.com/office/drawing/2014/main" id="{680EAF5B-F883-D04A-548F-3B86E6FF1C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3784600"/>
            <a:ext cx="4645628" cy="2479760"/>
          </a:xfrm>
          <a:prstGeom prst="rect">
            <a:avLst/>
          </a:prstGeom>
        </p:spPr>
      </p:pic>
      <p:sp>
        <p:nvSpPr>
          <p:cNvPr id="4" name="Textfeld 3">
            <a:extLst>
              <a:ext uri="{FF2B5EF4-FFF2-40B4-BE49-F238E27FC236}">
                <a16:creationId xmlns:a16="http://schemas.microsoft.com/office/drawing/2014/main" id="{3BC964E7-7129-D8E0-18DA-3470146A3187}"/>
              </a:ext>
            </a:extLst>
          </p:cNvPr>
          <p:cNvSpPr txBox="1"/>
          <p:nvPr/>
        </p:nvSpPr>
        <p:spPr>
          <a:xfrm>
            <a:off x="1187624" y="5325641"/>
            <a:ext cx="1656184" cy="938719"/>
          </a:xfrm>
          <a:prstGeom prst="rect">
            <a:avLst/>
          </a:prstGeom>
          <a:noFill/>
        </p:spPr>
        <p:txBody>
          <a:bodyPr wrap="square" rtlCol="0">
            <a:spAutoFit/>
          </a:bodyPr>
          <a:lstStyle/>
          <a:p>
            <a:r>
              <a:rPr lang="de-DE" sz="1100" dirty="0">
                <a:solidFill>
                  <a:schemeClr val="tx1"/>
                </a:solidFill>
                <a:latin typeface="Arial" charset="0"/>
                <a:cs typeface="Arial" charset="0"/>
              </a:rPr>
              <a:t>Quelle Foto: </a:t>
            </a:r>
            <a:r>
              <a:rPr lang="de-AT" sz="1100" b="0" i="0" u="sng" strike="noStrike" dirty="0">
                <a:solidFill>
                  <a:srgbClr val="1155CC"/>
                </a:solidFill>
                <a:effectLst/>
                <a:latin typeface="Arial" panose="020B0604020202020204" pitchFamily="34" charset="0"/>
                <a:cs typeface="Arial" panose="020B0604020202020204" pitchFamily="34" charset="0"/>
                <a:hlinkClick r:id="rId6"/>
              </a:rPr>
              <a:t>viennapride.at/der-countdown-laeuft-noch-ein-monat-bis-zu-europride-2019</a:t>
            </a:r>
            <a:endParaRPr lang="de-A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0237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115616" y="1196752"/>
            <a:ext cx="7399313" cy="90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sz="1400" dirty="0">
                <a:solidFill>
                  <a:schemeClr val="tx1"/>
                </a:solidFill>
                <a:latin typeface="Arial" charset="0"/>
                <a:cs typeface="Arial" charset="0"/>
              </a:rPr>
              <a:t>1996 zog die erste Regenbogenparade über die Ringstraße in Wien; damals nannte sie sich „Erster </a:t>
            </a:r>
            <a:r>
              <a:rPr lang="de-DE" sz="1400" dirty="0" err="1">
                <a:solidFill>
                  <a:schemeClr val="tx1"/>
                </a:solidFill>
                <a:latin typeface="Arial" charset="0"/>
                <a:cs typeface="Arial" charset="0"/>
              </a:rPr>
              <a:t>LesBiSchwuler</a:t>
            </a:r>
            <a:r>
              <a:rPr lang="de-DE" sz="1400" dirty="0">
                <a:solidFill>
                  <a:schemeClr val="tx1"/>
                </a:solidFill>
                <a:latin typeface="Arial" charset="0"/>
                <a:cs typeface="Arial" charset="0"/>
              </a:rPr>
              <a:t> und Transgender Festzug“. </a:t>
            </a:r>
          </a:p>
          <a:p>
            <a:pPr eaLnBrk="1" hangingPunct="1">
              <a:lnSpc>
                <a:spcPct val="120000"/>
              </a:lnSpc>
              <a:spcBef>
                <a:spcPts val="875"/>
              </a:spcBef>
            </a:pP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derstandard.at/</a:t>
            </a:r>
            <a:r>
              <a:rPr lang="de-DE" sz="1100" dirty="0" err="1">
                <a:solidFill>
                  <a:schemeClr val="tx1"/>
                </a:solidFill>
                <a:latin typeface="Arial" charset="0"/>
                <a:cs typeface="Arial" charset="0"/>
                <a:hlinkClick r:id="rId3"/>
              </a:rPr>
              <a:t>story</a:t>
            </a:r>
            <a:r>
              <a:rPr lang="de-DE" sz="1100" dirty="0">
                <a:solidFill>
                  <a:schemeClr val="tx1"/>
                </a:solidFill>
                <a:latin typeface="Arial" charset="0"/>
                <a:cs typeface="Arial" charset="0"/>
                <a:hlinkClick r:id="rId3"/>
              </a:rPr>
              <a:t>/2000081431940/wozu-braucht-es-die-</a:t>
            </a:r>
            <a:r>
              <a:rPr lang="de-DE" sz="1100" dirty="0" err="1">
                <a:solidFill>
                  <a:schemeClr val="tx1"/>
                </a:solidFill>
                <a:latin typeface="Arial" charset="0"/>
                <a:cs typeface="Arial" charset="0"/>
                <a:hlinkClick r:id="rId3"/>
              </a:rPr>
              <a:t>regenbogenparade</a:t>
            </a:r>
            <a:endParaRPr lang="de-DE" sz="1100" dirty="0">
              <a:solidFill>
                <a:schemeClr val="tx1"/>
              </a:solidFill>
              <a:latin typeface="Arial" charset="0"/>
              <a:cs typeface="Arial" charset="0"/>
            </a:endParaRPr>
          </a:p>
        </p:txBody>
      </p:sp>
      <p:sp>
        <p:nvSpPr>
          <p:cNvPr id="4" name="Textfeld 3">
            <a:extLst>
              <a:ext uri="{FF2B5EF4-FFF2-40B4-BE49-F238E27FC236}">
                <a16:creationId xmlns:a16="http://schemas.microsoft.com/office/drawing/2014/main" id="{3BC964E7-7129-D8E0-18DA-3470146A3187}"/>
              </a:ext>
            </a:extLst>
          </p:cNvPr>
          <p:cNvSpPr txBox="1"/>
          <p:nvPr/>
        </p:nvSpPr>
        <p:spPr>
          <a:xfrm>
            <a:off x="4766920" y="5191888"/>
            <a:ext cx="3726905" cy="1107996"/>
          </a:xfrm>
          <a:prstGeom prst="rect">
            <a:avLst/>
          </a:prstGeom>
          <a:noFill/>
        </p:spPr>
        <p:txBody>
          <a:bodyPr wrap="square" rtlCol="0">
            <a:spAutoFit/>
          </a:bodyPr>
          <a:lstStyle/>
          <a:p>
            <a:r>
              <a:rPr lang="de-DE" sz="1100" dirty="0">
                <a:solidFill>
                  <a:schemeClr val="tx1"/>
                </a:solidFill>
                <a:latin typeface="Arial" charset="0"/>
                <a:cs typeface="Arial" charset="0"/>
              </a:rPr>
              <a:t>Quelle Foto oben: </a:t>
            </a:r>
            <a:r>
              <a:rPr lang="de-DE" sz="1100" dirty="0">
                <a:solidFill>
                  <a:schemeClr val="tx1"/>
                </a:solidFill>
                <a:latin typeface="Arial" charset="0"/>
                <a:cs typeface="Arial" charset="0"/>
                <a:hlinkClick r:id="rId4"/>
              </a:rPr>
              <a:t>woman.at/a/</a:t>
            </a:r>
            <a:r>
              <a:rPr lang="de-DE" sz="1100" dirty="0" err="1">
                <a:solidFill>
                  <a:schemeClr val="tx1"/>
                </a:solidFill>
                <a:latin typeface="Arial" charset="0"/>
                <a:cs typeface="Arial" charset="0"/>
                <a:hlinkClick r:id="rId4"/>
              </a:rPr>
              <a:t>pride</a:t>
            </a:r>
            <a:r>
              <a:rPr lang="de-DE" sz="1100" dirty="0">
                <a:solidFill>
                  <a:schemeClr val="tx1"/>
                </a:solidFill>
                <a:latin typeface="Arial" charset="0"/>
                <a:cs typeface="Arial" charset="0"/>
                <a:hlinkClick r:id="rId4"/>
              </a:rPr>
              <a:t>-damals-heute</a:t>
            </a:r>
            <a:r>
              <a:rPr lang="de-DE" sz="1100" dirty="0">
                <a:solidFill>
                  <a:schemeClr val="tx1"/>
                </a:solidFill>
                <a:latin typeface="Arial" charset="0"/>
                <a:cs typeface="Arial" charset="0"/>
              </a:rPr>
              <a:t> </a:t>
            </a:r>
            <a:endParaRPr lang="de-AT" sz="1100" dirty="0">
              <a:latin typeface="Arial" panose="020B0604020202020204" pitchFamily="34" charset="0"/>
              <a:cs typeface="Arial" panose="020B0604020202020204" pitchFamily="34" charset="0"/>
            </a:endParaRPr>
          </a:p>
          <a:p>
            <a:endParaRPr lang="de-DE" sz="1100" dirty="0">
              <a:solidFill>
                <a:schemeClr val="tx1"/>
              </a:solidFill>
              <a:latin typeface="Arial" charset="0"/>
              <a:cs typeface="Arial" charset="0"/>
            </a:endParaRPr>
          </a:p>
          <a:p>
            <a:endParaRPr lang="de-DE" sz="1100" dirty="0">
              <a:solidFill>
                <a:schemeClr val="tx1"/>
              </a:solidFill>
              <a:latin typeface="Arial" charset="0"/>
              <a:cs typeface="Arial" charset="0"/>
            </a:endParaRPr>
          </a:p>
          <a:p>
            <a:r>
              <a:rPr lang="de-DE" sz="1100" dirty="0">
                <a:solidFill>
                  <a:schemeClr val="tx1"/>
                </a:solidFill>
                <a:latin typeface="Arial" charset="0"/>
                <a:cs typeface="Arial" charset="0"/>
              </a:rPr>
              <a:t>Quelle Foto links: </a:t>
            </a:r>
            <a:r>
              <a:rPr lang="de-DE" sz="1100" b="0" i="0" u="sng" strike="noStrike" dirty="0">
                <a:solidFill>
                  <a:srgbClr val="1155CC"/>
                </a:solidFill>
                <a:effectLst/>
                <a:latin typeface="Arial" panose="020B0604020202020204" pitchFamily="34" charset="0"/>
                <a:cs typeface="Arial" panose="020B0604020202020204" pitchFamily="34" charset="0"/>
                <a:hlinkClick r:id="rId3"/>
              </a:rPr>
              <a:t>derstandard.at/</a:t>
            </a:r>
            <a:r>
              <a:rPr lang="de-DE" sz="1100" b="0" i="0" u="sng" strike="noStrike" dirty="0" err="1">
                <a:solidFill>
                  <a:srgbClr val="1155CC"/>
                </a:solidFill>
                <a:effectLst/>
                <a:latin typeface="Arial" panose="020B0604020202020204" pitchFamily="34" charset="0"/>
                <a:cs typeface="Arial" panose="020B0604020202020204" pitchFamily="34" charset="0"/>
                <a:hlinkClick r:id="rId3"/>
              </a:rPr>
              <a:t>story</a:t>
            </a:r>
            <a:r>
              <a:rPr lang="de-DE" sz="1100" b="0" i="0" u="sng" strike="noStrike" dirty="0">
                <a:solidFill>
                  <a:srgbClr val="1155CC"/>
                </a:solidFill>
                <a:effectLst/>
                <a:latin typeface="Arial" panose="020B0604020202020204" pitchFamily="34" charset="0"/>
                <a:cs typeface="Arial" panose="020B0604020202020204" pitchFamily="34" charset="0"/>
                <a:hlinkClick r:id="rId3"/>
              </a:rPr>
              <a:t>/2000081431940/wozu-braucht-es-die-</a:t>
            </a:r>
            <a:r>
              <a:rPr lang="de-DE" sz="1100" b="0" i="0" u="sng" strike="noStrike" dirty="0" err="1">
                <a:solidFill>
                  <a:srgbClr val="1155CC"/>
                </a:solidFill>
                <a:effectLst/>
                <a:latin typeface="Arial" panose="020B0604020202020204" pitchFamily="34" charset="0"/>
                <a:cs typeface="Arial" panose="020B0604020202020204" pitchFamily="34" charset="0"/>
                <a:hlinkClick r:id="rId3"/>
              </a:rPr>
              <a:t>regenbogenparade</a:t>
            </a:r>
            <a:endParaRPr lang="de-AT" sz="1100" b="0" i="0" u="sng" strike="noStrike" dirty="0">
              <a:solidFill>
                <a:srgbClr val="1155CC"/>
              </a:solidFill>
              <a:effectLst/>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B845511D-348E-BA42-34EB-68329DB5D80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8024" y="2507233"/>
            <a:ext cx="3726905" cy="2554733"/>
          </a:xfrm>
          <a:prstGeom prst="rect">
            <a:avLst/>
          </a:prstGeom>
        </p:spPr>
      </p:pic>
      <p:pic>
        <p:nvPicPr>
          <p:cNvPr id="8" name="Grafik 7">
            <a:extLst>
              <a:ext uri="{FF2B5EF4-FFF2-40B4-BE49-F238E27FC236}">
                <a16:creationId xmlns:a16="http://schemas.microsoft.com/office/drawing/2014/main" id="{AAE586CB-A996-C20A-1609-00A3D1D4BDD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06676" y="2401942"/>
            <a:ext cx="2768247" cy="3941653"/>
          </a:xfrm>
          <a:prstGeom prst="rect">
            <a:avLst/>
          </a:prstGeom>
        </p:spPr>
      </p:pic>
    </p:spTree>
    <p:extLst>
      <p:ext uri="{BB962C8B-B14F-4D97-AF65-F5344CB8AC3E}">
        <p14:creationId xmlns:p14="http://schemas.microsoft.com/office/powerpoint/2010/main" val="29745923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2130" y="4288830"/>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568"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Mariette </a:t>
            </a:r>
            <a:r>
              <a:rPr lang="de-AT" dirty="0" err="1">
                <a:solidFill>
                  <a:srgbClr val="FFFFFF"/>
                </a:solidFill>
                <a:latin typeface="Arial" charset="0"/>
                <a:cs typeface="Arial" charset="0"/>
              </a:rPr>
              <a:t>Lydis</a:t>
            </a:r>
            <a:endParaRPr lang="de-AT" dirty="0">
              <a:solidFill>
                <a:srgbClr val="FFFFFF"/>
              </a:solidFill>
              <a:latin typeface="Arial" charset="0"/>
              <a:cs typeface="Arial" charset="0"/>
            </a:endParaRPr>
          </a:p>
        </p:txBody>
      </p:sp>
      <p:sp>
        <p:nvSpPr>
          <p:cNvPr id="20483" name="Text Box 5"/>
          <p:cNvSpPr txBox="1">
            <a:spLocks noChangeArrowheads="1"/>
          </p:cNvSpPr>
          <p:nvPr/>
        </p:nvSpPr>
        <p:spPr bwMode="auto">
          <a:xfrm>
            <a:off x="683568"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Oliver Egger</a:t>
            </a:r>
          </a:p>
        </p:txBody>
      </p:sp>
      <p:sp>
        <p:nvSpPr>
          <p:cNvPr id="20484" name="Text Box 6"/>
          <p:cNvSpPr txBox="1">
            <a:spLocks noChangeArrowheads="1"/>
          </p:cNvSpPr>
          <p:nvPr/>
        </p:nvSpPr>
        <p:spPr bwMode="auto">
          <a:xfrm>
            <a:off x="4715818"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Helga </a:t>
            </a:r>
            <a:r>
              <a:rPr lang="de-AT" dirty="0" err="1">
                <a:solidFill>
                  <a:srgbClr val="FFFFFF"/>
                </a:solidFill>
                <a:latin typeface="Arial" charset="0"/>
                <a:cs typeface="Arial" charset="0"/>
              </a:rPr>
              <a:t>Pankratz</a:t>
            </a:r>
            <a:endParaRPr lang="de-AT" dirty="0">
              <a:solidFill>
                <a:srgbClr val="FFFFFF"/>
              </a:solidFill>
              <a:latin typeface="Arial" charset="0"/>
              <a:cs typeface="Arial" charset="0"/>
            </a:endParaRPr>
          </a:p>
        </p:txBody>
      </p:sp>
      <p:sp>
        <p:nvSpPr>
          <p:cNvPr id="20485" name="Text Box 7"/>
          <p:cNvSpPr txBox="1">
            <a:spLocks noChangeArrowheads="1"/>
          </p:cNvSpPr>
          <p:nvPr/>
        </p:nvSpPr>
        <p:spPr bwMode="auto">
          <a:xfrm>
            <a:off x="683568"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solidFill>
                  <a:srgbClr val="FFFFFF"/>
                </a:solidFill>
                <a:latin typeface="Arial" charset="0"/>
                <a:cs typeface="Arial" charset="0"/>
              </a:rPr>
              <a:t>Welche der nachfolgenden Personen lebt/e offen bisexuell?</a:t>
            </a:r>
            <a:endParaRPr lang="de-AT" dirty="0">
              <a:solidFill>
                <a:srgbClr val="FFFFFF"/>
              </a:solidFill>
              <a:latin typeface="Arial" charset="0"/>
              <a:cs typeface="Arial" charset="0"/>
            </a:endParaRPr>
          </a:p>
        </p:txBody>
      </p:sp>
      <p:sp>
        <p:nvSpPr>
          <p:cNvPr id="20486" name="Text Box 9"/>
          <p:cNvSpPr txBox="1">
            <a:spLocks noChangeArrowheads="1"/>
          </p:cNvSpPr>
          <p:nvPr/>
        </p:nvSpPr>
        <p:spPr bwMode="auto">
          <a:xfrm>
            <a:off x="4715818"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Johanna Dohnal</a:t>
            </a:r>
          </a:p>
        </p:txBody>
      </p:sp>
      <p:pic>
        <p:nvPicPr>
          <p:cNvPr id="9" name="Grafik 8">
            <a:extLst>
              <a:ext uri="{FF2B5EF4-FFF2-40B4-BE49-F238E27FC236}">
                <a16:creationId xmlns:a16="http://schemas.microsoft.com/office/drawing/2014/main" id="{B847AD68-353E-FE48-AADC-D8297F31C17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12928795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971600" y="1415690"/>
            <a:ext cx="6768753" cy="1458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A:</a:t>
            </a:r>
            <a:r>
              <a:rPr lang="de-DE" dirty="0">
                <a:solidFill>
                  <a:schemeClr val="tx1"/>
                </a:solidFill>
                <a:latin typeface="Arial" charset="0"/>
                <a:cs typeface="Arial" charset="0"/>
              </a:rPr>
              <a:t> </a:t>
            </a:r>
            <a:r>
              <a:rPr lang="de-DE" b="1" dirty="0">
                <a:solidFill>
                  <a:schemeClr val="tx1"/>
                </a:solidFill>
                <a:latin typeface="Arial" charset="0"/>
                <a:cs typeface="Arial" charset="0"/>
              </a:rPr>
              <a:t>Mariette </a:t>
            </a:r>
            <a:r>
              <a:rPr lang="de-DE" b="1" dirty="0" err="1">
                <a:solidFill>
                  <a:schemeClr val="tx1"/>
                </a:solidFill>
                <a:latin typeface="Arial" charset="0"/>
                <a:cs typeface="Arial" charset="0"/>
              </a:rPr>
              <a:t>Lydis</a:t>
            </a:r>
            <a:r>
              <a:rPr lang="de-DE" dirty="0">
                <a:solidFill>
                  <a:schemeClr val="tx1"/>
                </a:solidFill>
                <a:latin typeface="Arial" charset="0"/>
                <a:cs typeface="Arial" charset="0"/>
              </a:rPr>
              <a:t> </a:t>
            </a:r>
            <a:br>
              <a:rPr lang="de-DE" dirty="0">
                <a:solidFill>
                  <a:schemeClr val="tx1"/>
                </a:solidFill>
                <a:latin typeface="Arial" charset="0"/>
                <a:cs typeface="Arial" charset="0"/>
              </a:rPr>
            </a:br>
            <a:r>
              <a:rPr lang="de-DE" sz="1400" dirty="0">
                <a:solidFill>
                  <a:srgbClr val="000000"/>
                </a:solidFill>
                <a:latin typeface="Arial" panose="020B0604020202020204" pitchFamily="34" charset="0"/>
                <a:cs typeface="Arial" panose="020B0604020202020204" pitchFamily="34" charset="0"/>
              </a:rPr>
              <a:t>war eine österreichisch-argentinische Malerin und Illustratorin, die offen bisexuell lebte (geb. 1887 in Baden bei Wien, gest. 1970 in Buenos Aires). </a:t>
            </a:r>
            <a:br>
              <a:rPr lang="de-DE" sz="1400" dirty="0">
                <a:solidFill>
                  <a:srgbClr val="000000"/>
                </a:solidFill>
                <a:latin typeface="Arial" panose="020B0604020202020204" pitchFamily="34" charset="0"/>
                <a:cs typeface="Arial" panose="020B0604020202020204" pitchFamily="34" charset="0"/>
              </a:rPr>
            </a:br>
            <a:br>
              <a:rPr lang="de-DE" sz="1200" b="0" i="0" u="none" strike="noStrike" dirty="0">
                <a:solidFill>
                  <a:srgbClr val="000000"/>
                </a:solidFill>
                <a:effectLst/>
                <a:latin typeface="Arial" panose="020B0604020202020204" pitchFamily="34" charset="0"/>
                <a:cs typeface="Arial" panose="020B0604020202020204" pitchFamily="34" charset="0"/>
              </a:rPr>
            </a:b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de.wikipedia.org/</a:t>
            </a:r>
            <a:r>
              <a:rPr lang="de-DE" sz="1100" dirty="0" err="1">
                <a:solidFill>
                  <a:schemeClr val="tx1"/>
                </a:solidFill>
                <a:latin typeface="Arial" charset="0"/>
                <a:cs typeface="Arial" charset="0"/>
                <a:hlinkClick r:id="rId3"/>
              </a:rPr>
              <a:t>wiki</a:t>
            </a:r>
            <a:r>
              <a:rPr lang="de-DE" sz="1100" dirty="0">
                <a:solidFill>
                  <a:schemeClr val="tx1"/>
                </a:solidFill>
                <a:latin typeface="Arial" charset="0"/>
                <a:cs typeface="Arial" charset="0"/>
                <a:hlinkClick r:id="rId3"/>
              </a:rPr>
              <a:t>/</a:t>
            </a:r>
            <a:r>
              <a:rPr lang="de-DE" sz="1100" dirty="0" err="1">
                <a:solidFill>
                  <a:schemeClr val="tx1"/>
                </a:solidFill>
                <a:latin typeface="Arial" charset="0"/>
                <a:cs typeface="Arial" charset="0"/>
                <a:hlinkClick r:id="rId3"/>
              </a:rPr>
              <a:t>Mariette_Lydis</a:t>
            </a:r>
            <a:r>
              <a:rPr lang="de-DE" sz="1100" dirty="0">
                <a:solidFill>
                  <a:schemeClr val="tx1"/>
                </a:solidFill>
                <a:latin typeface="Arial" charset="0"/>
                <a:cs typeface="Arial" charset="0"/>
              </a:rPr>
              <a:t> </a:t>
            </a:r>
          </a:p>
        </p:txBody>
      </p:sp>
      <p:pic>
        <p:nvPicPr>
          <p:cNvPr id="3" name="Grafik 2">
            <a:extLst>
              <a:ext uri="{FF2B5EF4-FFF2-40B4-BE49-F238E27FC236}">
                <a16:creationId xmlns:a16="http://schemas.microsoft.com/office/drawing/2014/main" id="{EA47991A-3F90-1679-A859-C843C5F8D9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424" y="3212976"/>
            <a:ext cx="4139952" cy="3039415"/>
          </a:xfrm>
          <a:prstGeom prst="rect">
            <a:avLst/>
          </a:prstGeom>
        </p:spPr>
      </p:pic>
      <p:sp>
        <p:nvSpPr>
          <p:cNvPr id="4" name="Textfeld 3">
            <a:extLst>
              <a:ext uri="{FF2B5EF4-FFF2-40B4-BE49-F238E27FC236}">
                <a16:creationId xmlns:a16="http://schemas.microsoft.com/office/drawing/2014/main" id="{4DDBCB87-79F1-AA54-0C68-342159B2B0AB}"/>
              </a:ext>
            </a:extLst>
          </p:cNvPr>
          <p:cNvSpPr txBox="1"/>
          <p:nvPr/>
        </p:nvSpPr>
        <p:spPr>
          <a:xfrm>
            <a:off x="5500631" y="3212976"/>
            <a:ext cx="2736304" cy="2970044"/>
          </a:xfrm>
          <a:prstGeom prst="rect">
            <a:avLst/>
          </a:prstGeom>
          <a:noFill/>
        </p:spPr>
        <p:txBody>
          <a:bodyPr wrap="square" rtlCol="0">
            <a:spAutoFit/>
          </a:bodyPr>
          <a:lstStyle/>
          <a:p>
            <a:r>
              <a:rPr lang="de-AT" sz="1100" dirty="0">
                <a:solidFill>
                  <a:schemeClr val="tx1"/>
                </a:solidFill>
                <a:latin typeface="Arial" panose="020B0604020202020204" pitchFamily="34" charset="0"/>
                <a:cs typeface="Arial" panose="020B0604020202020204" pitchFamily="34" charset="0"/>
              </a:rPr>
              <a:t>Werke von Mariette </a:t>
            </a:r>
            <a:r>
              <a:rPr lang="de-AT" sz="1100" dirty="0" err="1">
                <a:solidFill>
                  <a:schemeClr val="tx1"/>
                </a:solidFill>
                <a:latin typeface="Arial" panose="020B0604020202020204" pitchFamily="34" charset="0"/>
                <a:cs typeface="Arial" panose="020B0604020202020204" pitchFamily="34" charset="0"/>
              </a:rPr>
              <a:t>Lydis</a:t>
            </a:r>
            <a:r>
              <a:rPr lang="de-AT" sz="1100" dirty="0">
                <a:solidFill>
                  <a:schemeClr val="tx1"/>
                </a:solidFill>
                <a:latin typeface="Arial" panose="020B0604020202020204" pitchFamily="34" charset="0"/>
                <a:cs typeface="Arial" panose="020B0604020202020204" pitchFamily="34" charset="0"/>
              </a:rPr>
              <a:t> finden sich beispielsweise auf der Seite </a:t>
            </a:r>
            <a:r>
              <a:rPr lang="de-AT" sz="1100" dirty="0">
                <a:solidFill>
                  <a:schemeClr val="tx1"/>
                </a:solidFill>
                <a:latin typeface="Arial" panose="020B0604020202020204" pitchFamily="34" charset="0"/>
                <a:cs typeface="Arial" panose="020B0604020202020204" pitchFamily="34" charset="0"/>
                <a:hlinkClick r:id="rId5"/>
              </a:rPr>
              <a:t>artnet.de/k%C3%BCnstler/</a:t>
            </a:r>
            <a:r>
              <a:rPr lang="de-AT" sz="1100" dirty="0" err="1">
                <a:solidFill>
                  <a:schemeClr val="tx1"/>
                </a:solidFill>
                <a:latin typeface="Arial" panose="020B0604020202020204" pitchFamily="34" charset="0"/>
                <a:cs typeface="Arial" panose="020B0604020202020204" pitchFamily="34" charset="0"/>
                <a:hlinkClick r:id="rId5"/>
              </a:rPr>
              <a:t>mariette-lydis</a:t>
            </a:r>
            <a:r>
              <a:rPr lang="de-AT" sz="1100" dirty="0">
                <a:solidFill>
                  <a:schemeClr val="tx1"/>
                </a:solidFill>
                <a:latin typeface="Arial" panose="020B0604020202020204" pitchFamily="34" charset="0"/>
                <a:cs typeface="Arial" panose="020B0604020202020204" pitchFamily="34" charset="0"/>
                <a:hlinkClick r:id="rId5"/>
              </a:rPr>
              <a:t> </a:t>
            </a:r>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endParaRPr lang="de-AT" sz="1100" dirty="0">
              <a:solidFill>
                <a:schemeClr val="tx1"/>
              </a:solidFill>
              <a:latin typeface="Arial" panose="020B0604020202020204" pitchFamily="34" charset="0"/>
              <a:cs typeface="Arial" panose="020B0604020202020204" pitchFamily="34" charset="0"/>
            </a:endParaRPr>
          </a:p>
          <a:p>
            <a:r>
              <a:rPr lang="de-AT" sz="1100" dirty="0">
                <a:solidFill>
                  <a:schemeClr val="tx1"/>
                </a:solidFill>
                <a:latin typeface="Arial" panose="020B0604020202020204" pitchFamily="34" charset="0"/>
                <a:cs typeface="Arial" panose="020B0604020202020204" pitchFamily="34" charset="0"/>
              </a:rPr>
              <a:t>Foto: </a:t>
            </a:r>
            <a:r>
              <a:rPr lang="de-AT" sz="1100" dirty="0">
                <a:solidFill>
                  <a:schemeClr val="tx1"/>
                </a:solidFill>
                <a:latin typeface="Arial" panose="020B0604020202020204" pitchFamily="34" charset="0"/>
                <a:cs typeface="Arial" panose="020B0604020202020204" pitchFamily="34" charset="0"/>
                <a:hlinkClick r:id="rId3"/>
              </a:rPr>
              <a:t>de.wikipedia.org/</a:t>
            </a:r>
            <a:r>
              <a:rPr lang="de-AT" sz="1100" dirty="0" err="1">
                <a:solidFill>
                  <a:schemeClr val="tx1"/>
                </a:solidFill>
                <a:latin typeface="Arial" panose="020B0604020202020204" pitchFamily="34" charset="0"/>
                <a:cs typeface="Arial" panose="020B0604020202020204" pitchFamily="34" charset="0"/>
                <a:hlinkClick r:id="rId3"/>
              </a:rPr>
              <a:t>wiki</a:t>
            </a:r>
            <a:r>
              <a:rPr lang="de-AT" sz="1100" dirty="0">
                <a:solidFill>
                  <a:schemeClr val="tx1"/>
                </a:solidFill>
                <a:latin typeface="Arial" panose="020B0604020202020204" pitchFamily="34" charset="0"/>
                <a:cs typeface="Arial" panose="020B0604020202020204" pitchFamily="34" charset="0"/>
                <a:hlinkClick r:id="rId3"/>
              </a:rPr>
              <a:t>/</a:t>
            </a:r>
            <a:r>
              <a:rPr lang="de-AT" sz="1100" dirty="0" err="1">
                <a:solidFill>
                  <a:schemeClr val="tx1"/>
                </a:solidFill>
                <a:latin typeface="Arial" panose="020B0604020202020204" pitchFamily="34" charset="0"/>
                <a:cs typeface="Arial" panose="020B0604020202020204" pitchFamily="34" charset="0"/>
                <a:hlinkClick r:id="rId3"/>
              </a:rPr>
              <a:t>Mariette_Lydis</a:t>
            </a:r>
            <a:r>
              <a:rPr lang="de-AT" sz="11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954481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FDFD007-41F0-141A-AD0F-F8801D79778C}"/>
              </a:ext>
            </a:extLst>
          </p:cNvPr>
          <p:cNvSpPr txBox="1"/>
          <p:nvPr/>
        </p:nvSpPr>
        <p:spPr>
          <a:xfrm>
            <a:off x="755576" y="1268760"/>
            <a:ext cx="7632848" cy="4216539"/>
          </a:xfrm>
          <a:prstGeom prst="rect">
            <a:avLst/>
          </a:prstGeom>
          <a:noFill/>
        </p:spPr>
        <p:txBody>
          <a:bodyPr wrap="square">
            <a:spAutoFit/>
          </a:bodyPr>
          <a:lstStyle/>
          <a:p>
            <a:r>
              <a:rPr lang="de-DE" sz="1400" b="0" i="0" u="none" strike="noStrike" dirty="0">
                <a:solidFill>
                  <a:srgbClr val="000000"/>
                </a:solidFill>
                <a:effectLst/>
                <a:latin typeface="Arial" panose="020B0604020202020204" pitchFamily="34" charset="0"/>
                <a:cs typeface="Arial" panose="020B0604020202020204" pitchFamily="34" charset="0"/>
              </a:rPr>
              <a:t>Zu B: </a:t>
            </a:r>
            <a:r>
              <a:rPr lang="de-DE" sz="1400" b="1" i="0" u="none" strike="noStrike" dirty="0">
                <a:solidFill>
                  <a:srgbClr val="000000"/>
                </a:solidFill>
                <a:effectLst/>
                <a:latin typeface="Arial" panose="020B0604020202020204" pitchFamily="34" charset="0"/>
                <a:cs typeface="Arial" panose="020B0604020202020204" pitchFamily="34" charset="0"/>
              </a:rPr>
              <a:t>Johanna Dohnal</a:t>
            </a:r>
            <a:r>
              <a:rPr lang="de-DE" sz="1400" i="0" u="none" strike="noStrike" dirty="0">
                <a:solidFill>
                  <a:srgbClr val="000000"/>
                </a:solidFill>
                <a:effectLst/>
                <a:latin typeface="Arial" panose="020B0604020202020204" pitchFamily="34" charset="0"/>
                <a:cs typeface="Arial" panose="020B0604020202020204" pitchFamily="34" charset="0"/>
              </a:rPr>
              <a:t>, </a:t>
            </a:r>
            <a:r>
              <a:rPr lang="de-DE" sz="1400" dirty="0">
                <a:solidFill>
                  <a:srgbClr val="000000"/>
                </a:solidFill>
                <a:latin typeface="Arial" panose="020B0604020202020204" pitchFamily="34" charset="0"/>
                <a:cs typeface="Arial" panose="020B0604020202020204" pitchFamily="34" charset="0"/>
              </a:rPr>
              <a:t>geborene </a:t>
            </a:r>
            <a:r>
              <a:rPr lang="de-AT" sz="1400" dirty="0">
                <a:solidFill>
                  <a:srgbClr val="000000"/>
                </a:solidFill>
                <a:latin typeface="Arial" panose="020B0604020202020204" pitchFamily="34" charset="0"/>
                <a:cs typeface="Arial" panose="020B0604020202020204" pitchFamily="34" charset="0"/>
              </a:rPr>
              <a:t>Diez </a:t>
            </a:r>
            <a:r>
              <a:rPr lang="de-DE" sz="1400" b="0" i="0" u="none" strike="noStrike" dirty="0">
                <a:solidFill>
                  <a:srgbClr val="000000"/>
                </a:solidFill>
                <a:effectLst/>
                <a:latin typeface="Arial" panose="020B0604020202020204" pitchFamily="34" charset="0"/>
                <a:cs typeface="Arial" panose="020B0604020202020204" pitchFamily="34" charset="0"/>
              </a:rPr>
              <a:t>(1939-2010) </a:t>
            </a: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1979 wurde Johanna Dohnal Staatssekretärin für allgemeine Frauenfragen im Bundes-kanzleramt. Während ihrer Zeit als Staatssekretärin setzte Johanna Dohnal nachhaltige Initiativen im Familienrecht, im Sexualstrafrecht und im Sozialrecht. 1990 wurde Johanna Dohnal Bundesministerin für Frauenangelegenheiten im Bundeskanzleramt. </a:t>
            </a:r>
          </a:p>
          <a:p>
            <a:endParaRPr lang="de-DE" sz="1400" dirty="0">
              <a:solidFill>
                <a:srgbClr val="000000"/>
              </a:solidFill>
              <a:latin typeface="Arial" panose="020B0604020202020204" pitchFamily="34" charset="0"/>
              <a:cs typeface="Arial" panose="020B0604020202020204" pitchFamily="34" charset="0"/>
            </a:endParaRPr>
          </a:p>
          <a:p>
            <a:r>
              <a:rPr lang="de-DE" sz="1400" b="0" i="0" u="none" strike="noStrike" dirty="0">
                <a:solidFill>
                  <a:srgbClr val="000000"/>
                </a:solidFill>
                <a:effectLst/>
                <a:latin typeface="Arial" panose="020B0604020202020204" pitchFamily="34" charset="0"/>
                <a:cs typeface="Arial" panose="020B0604020202020204" pitchFamily="34" charset="0"/>
              </a:rPr>
              <a:t>Ihre Ehe mit Franz Dohnal beendete sie 1976 nach 19 Jahren. </a:t>
            </a: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Anfang 2010 schlossen Johanna Dohnal und ihre langjährige Lebensgefährtin Annemarie </a:t>
            </a:r>
            <a:r>
              <a:rPr lang="de-DE" sz="1400" b="0" i="0" u="none" strike="noStrike" dirty="0" err="1">
                <a:solidFill>
                  <a:srgbClr val="000000"/>
                </a:solidFill>
                <a:effectLst/>
                <a:latin typeface="Arial" panose="020B0604020202020204" pitchFamily="34" charset="0"/>
                <a:cs typeface="Arial" panose="020B0604020202020204" pitchFamily="34" charset="0"/>
              </a:rPr>
              <a:t>Aufreiter</a:t>
            </a:r>
            <a:r>
              <a:rPr lang="de-DE" sz="1400" b="0" i="0" u="none" strike="noStrike" dirty="0">
                <a:solidFill>
                  <a:srgbClr val="000000"/>
                </a:solidFill>
                <a:effectLst/>
                <a:latin typeface="Arial" panose="020B0604020202020204" pitchFamily="34" charset="0"/>
                <a:cs typeface="Arial" panose="020B0604020202020204" pitchFamily="34" charset="0"/>
              </a:rPr>
              <a:t> eine „eingetragene Partnerschaft“. </a:t>
            </a:r>
          </a:p>
          <a:p>
            <a:br>
              <a:rPr lang="de-DE" sz="1100" dirty="0">
                <a:solidFill>
                  <a:srgbClr val="000000"/>
                </a:solidFill>
                <a:latin typeface="Arial" panose="020B0604020202020204" pitchFamily="34" charset="0"/>
                <a:cs typeface="Arial" panose="020B0604020202020204" pitchFamily="34" charset="0"/>
              </a:rPr>
            </a:br>
            <a:r>
              <a:rPr lang="de-DE" sz="1100" dirty="0">
                <a:solidFill>
                  <a:srgbClr val="000000"/>
                </a:solidFill>
                <a:latin typeface="Arial" panose="020B0604020202020204" pitchFamily="34" charset="0"/>
                <a:cs typeface="Arial" panose="020B0604020202020204" pitchFamily="34" charset="0"/>
              </a:rPr>
              <a:t>Quelle: </a:t>
            </a:r>
            <a:r>
              <a:rPr lang="de-DE" sz="1100" dirty="0">
                <a:solidFill>
                  <a:srgbClr val="000000"/>
                </a:solidFill>
                <a:latin typeface="Arial" panose="020B0604020202020204" pitchFamily="34" charset="0"/>
                <a:cs typeface="Arial" panose="020B0604020202020204" pitchFamily="34" charset="0"/>
                <a:hlinkClick r:id="rId4"/>
              </a:rPr>
              <a:t>geschichtewiki.wien.gv.at/</a:t>
            </a:r>
            <a:r>
              <a:rPr lang="de-DE" sz="1100" dirty="0" err="1">
                <a:solidFill>
                  <a:srgbClr val="000000"/>
                </a:solidFill>
                <a:latin typeface="Arial" panose="020B0604020202020204" pitchFamily="34" charset="0"/>
                <a:cs typeface="Arial" panose="020B0604020202020204" pitchFamily="34" charset="0"/>
                <a:hlinkClick r:id="rId4"/>
              </a:rPr>
              <a:t>Johanna_Dohnal</a:t>
            </a:r>
            <a:r>
              <a:rPr lang="de-DE" sz="1100" dirty="0">
                <a:solidFill>
                  <a:srgbClr val="000000"/>
                </a:solidFill>
                <a:latin typeface="Arial" panose="020B0604020202020204" pitchFamily="34" charset="0"/>
                <a:cs typeface="Arial" panose="020B0604020202020204" pitchFamily="34" charset="0"/>
              </a:rPr>
              <a:t> </a:t>
            </a:r>
            <a:br>
              <a:rPr lang="de-DE" sz="1100" b="0" i="0" u="none" strike="noStrike" dirty="0">
                <a:solidFill>
                  <a:srgbClr val="000000"/>
                </a:solidFill>
                <a:effectLst/>
                <a:latin typeface="Arial" panose="020B0604020202020204" pitchFamily="34" charset="0"/>
                <a:cs typeface="Arial" panose="020B0604020202020204" pitchFamily="34" charset="0"/>
              </a:rPr>
            </a:br>
            <a:endParaRPr lang="de-DE" sz="1100" b="0" i="0" u="none" strike="noStrike" dirty="0">
              <a:solidFill>
                <a:srgbClr val="000000"/>
              </a:solidFill>
              <a:effectLst/>
              <a:latin typeface="Arial" panose="020B0604020202020204" pitchFamily="34" charset="0"/>
              <a:cs typeface="Arial" panose="020B0604020202020204" pitchFamily="34" charset="0"/>
            </a:endParaRPr>
          </a:p>
          <a:p>
            <a:endParaRPr lang="de-DE" sz="1100" dirty="0">
              <a:solidFill>
                <a:schemeClr val="tx1"/>
              </a:solidFill>
              <a:latin typeface="Arial" panose="020B0604020202020204" pitchFamily="34" charset="0"/>
              <a:cs typeface="Arial" panose="020B0604020202020204" pitchFamily="34" charset="0"/>
            </a:endParaRPr>
          </a:p>
          <a:p>
            <a:endParaRPr lang="de-AT" sz="1400" dirty="0">
              <a:solidFill>
                <a:srgbClr val="000000"/>
              </a:solidFill>
              <a:latin typeface="Calibri" panose="020F0502020204030204" pitchFamily="34" charset="0"/>
            </a:endParaRPr>
          </a:p>
          <a:p>
            <a:endParaRPr lang="de-AT" sz="1400" dirty="0">
              <a:solidFill>
                <a:srgbClr val="000000"/>
              </a:solidFill>
              <a:latin typeface="Calibri" panose="020F0502020204030204" pitchFamily="34" charset="0"/>
            </a:endParaRPr>
          </a:p>
          <a:p>
            <a:endParaRPr lang="de-AT" sz="1400" dirty="0">
              <a:solidFill>
                <a:srgbClr val="000000"/>
              </a:solidFill>
              <a:latin typeface="Calibri" panose="020F0502020204030204" pitchFamily="34" charset="0"/>
            </a:endParaRPr>
          </a:p>
          <a:p>
            <a:endParaRPr lang="de-AT" sz="1400" dirty="0">
              <a:solidFill>
                <a:srgbClr val="000000"/>
              </a:solidFill>
              <a:latin typeface="Calibri" panose="020F0502020204030204" pitchFamily="34" charset="0"/>
            </a:endParaRPr>
          </a:p>
          <a:p>
            <a:r>
              <a:rPr lang="de-AT" sz="1400" b="1" dirty="0">
                <a:solidFill>
                  <a:srgbClr val="000000"/>
                </a:solidFill>
                <a:latin typeface="Arial" panose="020B0604020202020204" pitchFamily="34" charset="0"/>
                <a:cs typeface="Arial" panose="020B0604020202020204" pitchFamily="34" charset="0"/>
              </a:rPr>
              <a:t>„Die Dohnal“ – </a:t>
            </a:r>
            <a:br>
              <a:rPr lang="de-AT" sz="1400" b="1" dirty="0">
                <a:solidFill>
                  <a:srgbClr val="000000"/>
                </a:solidFill>
                <a:latin typeface="Arial" panose="020B0604020202020204" pitchFamily="34" charset="0"/>
                <a:cs typeface="Arial" panose="020B0604020202020204" pitchFamily="34" charset="0"/>
              </a:rPr>
            </a:br>
            <a:r>
              <a:rPr lang="de-AT" sz="1400" b="1" dirty="0">
                <a:solidFill>
                  <a:srgbClr val="000000"/>
                </a:solidFill>
                <a:latin typeface="Arial" panose="020B0604020202020204" pitchFamily="34" charset="0"/>
                <a:cs typeface="Arial" panose="020B0604020202020204" pitchFamily="34" charset="0"/>
              </a:rPr>
              <a:t>ein Film von Sabine </a:t>
            </a:r>
            <a:r>
              <a:rPr lang="de-AT" sz="1400" b="1" dirty="0" err="1">
                <a:solidFill>
                  <a:srgbClr val="000000"/>
                </a:solidFill>
                <a:latin typeface="Arial" panose="020B0604020202020204" pitchFamily="34" charset="0"/>
                <a:cs typeface="Arial" panose="020B0604020202020204" pitchFamily="34" charset="0"/>
              </a:rPr>
              <a:t>Derflinger</a:t>
            </a:r>
            <a:endParaRPr lang="de-AT" sz="1400" b="1" dirty="0">
              <a:solidFill>
                <a:srgbClr val="000000"/>
              </a:solidFill>
              <a:latin typeface="Arial" panose="020B0604020202020204" pitchFamily="34" charset="0"/>
              <a:cs typeface="Arial" panose="020B0604020202020204" pitchFamily="34" charset="0"/>
            </a:endParaRPr>
          </a:p>
          <a:p>
            <a:r>
              <a:rPr lang="de-AT" sz="1400" dirty="0">
                <a:solidFill>
                  <a:srgbClr val="000000"/>
                </a:solidFill>
                <a:latin typeface="Arial" panose="020B0604020202020204" pitchFamily="34" charset="0"/>
                <a:cs typeface="Arial" panose="020B0604020202020204" pitchFamily="34" charset="0"/>
              </a:rPr>
              <a:t>Trailer:</a:t>
            </a:r>
            <a:r>
              <a:rPr lang="de-AT" sz="1100" dirty="0">
                <a:solidFill>
                  <a:srgbClr val="000000"/>
                </a:solidFill>
                <a:latin typeface="Arial" panose="020B0604020202020204" pitchFamily="34" charset="0"/>
                <a:cs typeface="Arial" panose="020B0604020202020204" pitchFamily="34" charset="0"/>
              </a:rPr>
              <a:t> </a:t>
            </a:r>
            <a:r>
              <a:rPr lang="en-US" sz="1100" b="0" i="0" u="sng" strike="noStrike" dirty="0">
                <a:solidFill>
                  <a:srgbClr val="1155CC"/>
                </a:solidFill>
                <a:effectLst/>
                <a:latin typeface="Arial" panose="020B0604020202020204" pitchFamily="34" charset="0"/>
                <a:cs typeface="Arial" panose="020B0604020202020204" pitchFamily="34" charset="0"/>
                <a:hlinkClick r:id="rId5"/>
              </a:rPr>
              <a:t>youtube.com/</a:t>
            </a:r>
            <a:r>
              <a:rPr lang="en-US" sz="1100" b="0" i="0" u="sng" strike="noStrike" dirty="0" err="1">
                <a:solidFill>
                  <a:srgbClr val="1155CC"/>
                </a:solidFill>
                <a:effectLst/>
                <a:latin typeface="Arial" panose="020B0604020202020204" pitchFamily="34" charset="0"/>
                <a:cs typeface="Arial" panose="020B0604020202020204" pitchFamily="34" charset="0"/>
                <a:hlinkClick r:id="rId5"/>
              </a:rPr>
              <a:t>watch?v</a:t>
            </a:r>
            <a:r>
              <a:rPr lang="en-US" sz="1100" b="0" i="0" u="sng" strike="noStrike" dirty="0">
                <a:solidFill>
                  <a:srgbClr val="1155CC"/>
                </a:solidFill>
                <a:effectLst/>
                <a:latin typeface="Arial" panose="020B0604020202020204" pitchFamily="34" charset="0"/>
                <a:cs typeface="Arial" panose="020B0604020202020204" pitchFamily="34" charset="0"/>
                <a:hlinkClick r:id="rId5"/>
              </a:rPr>
              <a:t>=lEcpG3rHiVY</a:t>
            </a:r>
            <a:r>
              <a:rPr lang="de-AT" sz="1100" b="0" i="0" u="none" strike="noStrike" dirty="0">
                <a:solidFill>
                  <a:srgbClr val="000000"/>
                </a:solidFill>
                <a:effectLst/>
                <a:latin typeface="Arial" panose="020B0604020202020204" pitchFamily="34" charset="0"/>
                <a:cs typeface="Arial" panose="020B0604020202020204" pitchFamily="34" charset="0"/>
              </a:rPr>
              <a:t> </a:t>
            </a:r>
            <a:endParaRPr lang="de-AT" sz="1100" dirty="0">
              <a:solidFill>
                <a:srgbClr val="000000"/>
              </a:solidFill>
              <a:latin typeface="Arial" panose="020B0604020202020204" pitchFamily="34" charset="0"/>
              <a:cs typeface="Arial" panose="020B0604020202020204" pitchFamily="34" charset="0"/>
            </a:endParaRPr>
          </a:p>
        </p:txBody>
      </p:sp>
      <p:pic>
        <p:nvPicPr>
          <p:cNvPr id="5" name="Onlinemedien 4" title="DIE DOHNAL // Trailer">
            <a:hlinkClick r:id="" action="ppaction://media"/>
            <a:extLst>
              <a:ext uri="{FF2B5EF4-FFF2-40B4-BE49-F238E27FC236}">
                <a16:creationId xmlns:a16="http://schemas.microsoft.com/office/drawing/2014/main" id="{0EAC8AB8-E063-0D08-685D-213360FC7663}"/>
              </a:ext>
            </a:extLst>
          </p:cNvPr>
          <p:cNvPicPr>
            <a:picLocks noRot="1" noChangeAspect="1"/>
          </p:cNvPicPr>
          <p:nvPr>
            <a:videoFile r:link="rId1"/>
          </p:nvPr>
        </p:nvPicPr>
        <p:blipFill>
          <a:blip r:embed="rId6"/>
          <a:stretch>
            <a:fillRect/>
          </a:stretch>
        </p:blipFill>
        <p:spPr>
          <a:xfrm>
            <a:off x="4427984" y="3933056"/>
            <a:ext cx="4073851" cy="2301726"/>
          </a:xfrm>
          <a:prstGeom prst="rect">
            <a:avLst/>
          </a:prstGeom>
        </p:spPr>
      </p:pic>
    </p:spTree>
    <p:extLst>
      <p:ext uri="{BB962C8B-B14F-4D97-AF65-F5344CB8AC3E}">
        <p14:creationId xmlns:p14="http://schemas.microsoft.com/office/powerpoint/2010/main" val="7667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259632" y="1268760"/>
            <a:ext cx="6696744" cy="4948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B: ein Regenbogen-Zebrastreifen </a:t>
            </a:r>
            <a:br>
              <a:rPr lang="de-DE" dirty="0">
                <a:solidFill>
                  <a:schemeClr val="tx1"/>
                </a:solidFill>
                <a:latin typeface="Arial" charset="0"/>
                <a:cs typeface="Arial" charset="0"/>
              </a:rPr>
            </a:br>
            <a:br>
              <a:rPr lang="de-DE" sz="800" dirty="0">
                <a:solidFill>
                  <a:schemeClr val="tx1"/>
                </a:solidFill>
                <a:latin typeface="Arial" charset="0"/>
                <a:cs typeface="Arial" charset="0"/>
              </a:rPr>
            </a:br>
            <a:r>
              <a:rPr lang="de-DE" sz="1400" dirty="0">
                <a:solidFill>
                  <a:schemeClr val="tx1"/>
                </a:solidFill>
                <a:latin typeface="Arial" charset="0"/>
                <a:cs typeface="Arial" charset="0"/>
              </a:rPr>
              <a:t>Gestaltung 2019 anlässlich der </a:t>
            </a:r>
            <a:r>
              <a:rPr lang="de-DE" sz="1400" dirty="0" err="1">
                <a:solidFill>
                  <a:schemeClr val="tx1"/>
                </a:solidFill>
                <a:latin typeface="Arial" charset="0"/>
                <a:cs typeface="Arial" charset="0"/>
              </a:rPr>
              <a:t>EuroPride</a:t>
            </a:r>
            <a:endParaRPr lang="de-DE" sz="14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br>
              <a:rPr lang="de-DE" sz="1100" dirty="0">
                <a:solidFill>
                  <a:schemeClr val="tx1"/>
                </a:solidFill>
                <a:latin typeface="Arial" charset="0"/>
                <a:cs typeface="Arial" charset="0"/>
              </a:rPr>
            </a:b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www.derstandard.at/story/2000104455943/wiener-zebrastreifen-erstrahlt-als-regenbogen</a:t>
            </a:r>
            <a:r>
              <a:rPr lang="de-DE" sz="1100" dirty="0">
                <a:solidFill>
                  <a:schemeClr val="tx1"/>
                </a:solidFill>
                <a:latin typeface="Arial" charset="0"/>
                <a:cs typeface="Arial" charset="0"/>
              </a:rPr>
              <a:t> </a:t>
            </a:r>
          </a:p>
        </p:txBody>
      </p:sp>
      <p:pic>
        <p:nvPicPr>
          <p:cNvPr id="3" name="Grafik 2">
            <a:extLst>
              <a:ext uri="{FF2B5EF4-FFF2-40B4-BE49-F238E27FC236}">
                <a16:creationId xmlns:a16="http://schemas.microsoft.com/office/drawing/2014/main" id="{B18A554F-D2FF-BCD8-23B9-06BEB2F6C0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648" y="2420888"/>
            <a:ext cx="5580112" cy="3309214"/>
          </a:xfrm>
          <a:prstGeom prst="rect">
            <a:avLst/>
          </a:prstGeom>
        </p:spPr>
      </p:pic>
    </p:spTree>
    <p:extLst>
      <p:ext uri="{BB962C8B-B14F-4D97-AF65-F5344CB8AC3E}">
        <p14:creationId xmlns:p14="http://schemas.microsoft.com/office/powerpoint/2010/main" val="1464824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5527268-4BEB-0097-6ED6-1CB1F1A4E02B}"/>
              </a:ext>
            </a:extLst>
          </p:cNvPr>
          <p:cNvSpPr txBox="1"/>
          <p:nvPr/>
        </p:nvSpPr>
        <p:spPr>
          <a:xfrm>
            <a:off x="683568" y="1196752"/>
            <a:ext cx="3888432" cy="1292662"/>
          </a:xfrm>
          <a:prstGeom prst="rect">
            <a:avLst/>
          </a:prstGeom>
          <a:noFill/>
        </p:spPr>
        <p:txBody>
          <a:bodyPr wrap="square">
            <a:spAutoFit/>
          </a:bodyPr>
          <a:lstStyle/>
          <a:p>
            <a:r>
              <a:rPr lang="de-DE" sz="1400" b="0" i="0" u="none" strike="noStrike" dirty="0">
                <a:solidFill>
                  <a:srgbClr val="000000"/>
                </a:solidFill>
                <a:effectLst/>
                <a:latin typeface="Arial" panose="020B0604020202020204" pitchFamily="34" charset="0"/>
                <a:cs typeface="Arial" panose="020B0604020202020204" pitchFamily="34" charset="0"/>
              </a:rPr>
              <a:t>Zu </a:t>
            </a:r>
            <a:r>
              <a:rPr lang="de-DE" sz="1400" b="1" i="0" u="none" strike="noStrike" dirty="0">
                <a:solidFill>
                  <a:srgbClr val="000000"/>
                </a:solidFill>
                <a:effectLst/>
                <a:latin typeface="Arial" panose="020B0604020202020204" pitchFamily="34" charset="0"/>
                <a:cs typeface="Arial" panose="020B0604020202020204" pitchFamily="34" charset="0"/>
              </a:rPr>
              <a:t>Oliver Egger</a:t>
            </a:r>
            <a:r>
              <a:rPr lang="de-DE" sz="1400" b="0" i="0" u="none" strike="noStrike" dirty="0">
                <a:solidFill>
                  <a:srgbClr val="000000"/>
                </a:solidFill>
                <a:effectLst/>
                <a:latin typeface="Arial" panose="020B0604020202020204" pitchFamily="34" charset="0"/>
                <a:cs typeface="Arial" panose="020B0604020202020204" pitchFamily="34" charset="0"/>
              </a:rPr>
              <a:t>:</a:t>
            </a: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Oliver Egger ist ein steirischer Fußballer, der sich 2016 als schwul outete. </a:t>
            </a:r>
            <a:br>
              <a:rPr lang="de-DE" sz="1400" b="0" i="0" u="none" strike="noStrike" dirty="0">
                <a:solidFill>
                  <a:srgbClr val="000000"/>
                </a:solidFill>
                <a:effectLst/>
                <a:latin typeface="Arial" panose="020B0604020202020204" pitchFamily="34" charset="0"/>
                <a:cs typeface="Arial" panose="020B0604020202020204" pitchFamily="34" charset="0"/>
              </a:rPr>
            </a:b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100" b="0" i="0" u="none" strike="noStrike" dirty="0">
                <a:solidFill>
                  <a:srgbClr val="000000"/>
                </a:solidFill>
                <a:effectLst/>
                <a:latin typeface="Arial" panose="020B0604020202020204" pitchFamily="34" charset="0"/>
                <a:cs typeface="Arial" panose="020B0604020202020204" pitchFamily="34" charset="0"/>
              </a:rPr>
              <a:t>Quelle + Foto: </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derstandard.at/</a:t>
            </a:r>
            <a:r>
              <a:rPr lang="de-DE" sz="1100" b="0" i="0" u="sng" strike="noStrike" dirty="0" err="1">
                <a:solidFill>
                  <a:srgbClr val="1155CC"/>
                </a:solidFill>
                <a:effectLst/>
                <a:latin typeface="Arial" panose="020B0604020202020204" pitchFamily="34" charset="0"/>
                <a:cs typeface="Arial" panose="020B0604020202020204" pitchFamily="34" charset="0"/>
                <a:hlinkClick r:id="rId2"/>
              </a:rPr>
              <a:t>story</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/2000104985441/ich-wollte-mich-keine-sekunde-</a:t>
            </a:r>
            <a:r>
              <a:rPr lang="de-DE" sz="1100" b="0" i="0" u="sng" strike="noStrike" dirty="0" err="1">
                <a:solidFill>
                  <a:srgbClr val="1155CC"/>
                </a:solidFill>
                <a:effectLst/>
                <a:latin typeface="Arial" panose="020B0604020202020204" pitchFamily="34" charset="0"/>
                <a:cs typeface="Arial" panose="020B0604020202020204" pitchFamily="34" charset="0"/>
                <a:hlinkClick r:id="rId2"/>
              </a:rPr>
              <a:t>laenger</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-verstecken</a:t>
            </a:r>
            <a:endParaRPr lang="de-AT" sz="11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49D85246-BE99-6FB9-509D-12F71CE8E7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8069" y="1052736"/>
            <a:ext cx="2411760" cy="1755761"/>
          </a:xfrm>
          <a:prstGeom prst="rect">
            <a:avLst/>
          </a:prstGeom>
        </p:spPr>
      </p:pic>
      <p:sp>
        <p:nvSpPr>
          <p:cNvPr id="7" name="Textfeld 6">
            <a:extLst>
              <a:ext uri="{FF2B5EF4-FFF2-40B4-BE49-F238E27FC236}">
                <a16:creationId xmlns:a16="http://schemas.microsoft.com/office/drawing/2014/main" id="{466AB57A-38CC-7A0A-02A7-6FD70FAF0244}"/>
              </a:ext>
            </a:extLst>
          </p:cNvPr>
          <p:cNvSpPr txBox="1"/>
          <p:nvPr/>
        </p:nvSpPr>
        <p:spPr>
          <a:xfrm>
            <a:off x="683568" y="2937865"/>
            <a:ext cx="4788024" cy="1769715"/>
          </a:xfrm>
          <a:prstGeom prst="rect">
            <a:avLst/>
          </a:prstGeom>
          <a:noFill/>
        </p:spPr>
        <p:txBody>
          <a:bodyPr wrap="square">
            <a:spAutoFit/>
          </a:bodyPr>
          <a:lstStyle/>
          <a:p>
            <a:pPr>
              <a:spcBef>
                <a:spcPts val="0"/>
              </a:spcBef>
              <a:spcAft>
                <a:spcPts val="1100"/>
              </a:spcAft>
            </a:pPr>
            <a:r>
              <a:rPr lang="de-AT" sz="1400" b="0" i="0" u="none" strike="noStrike" dirty="0">
                <a:solidFill>
                  <a:srgbClr val="000000"/>
                </a:solidFill>
                <a:effectLst/>
                <a:latin typeface="Arial" panose="020B0604020202020204" pitchFamily="34" charset="0"/>
                <a:cs typeface="Arial" panose="020B0604020202020204" pitchFamily="34" charset="0"/>
              </a:rPr>
              <a:t>Zu </a:t>
            </a:r>
            <a:r>
              <a:rPr lang="de-AT" sz="1400" b="1" i="0" u="none" strike="noStrike" dirty="0">
                <a:solidFill>
                  <a:srgbClr val="000000"/>
                </a:solidFill>
                <a:effectLst/>
                <a:latin typeface="Arial" panose="020B0604020202020204" pitchFamily="34" charset="0"/>
                <a:cs typeface="Arial" panose="020B0604020202020204" pitchFamily="34" charset="0"/>
              </a:rPr>
              <a:t>Helga </a:t>
            </a:r>
            <a:r>
              <a:rPr lang="de-AT" sz="1400" b="1" i="0" u="none" strike="noStrike" dirty="0" err="1">
                <a:solidFill>
                  <a:srgbClr val="000000"/>
                </a:solidFill>
                <a:effectLst/>
                <a:latin typeface="Arial" panose="020B0604020202020204" pitchFamily="34" charset="0"/>
                <a:cs typeface="Arial" panose="020B0604020202020204" pitchFamily="34" charset="0"/>
              </a:rPr>
              <a:t>Pankratz</a:t>
            </a:r>
            <a:r>
              <a:rPr lang="de-AT" sz="1400" i="0" u="none" strike="noStrike" dirty="0">
                <a:solidFill>
                  <a:srgbClr val="000000"/>
                </a:solidFill>
                <a:effectLst/>
                <a:latin typeface="Arial" panose="020B0604020202020204" pitchFamily="34" charset="0"/>
                <a:cs typeface="Arial" panose="020B0604020202020204" pitchFamily="34" charset="0"/>
              </a:rPr>
              <a:t> (1959-2014)</a:t>
            </a:r>
            <a:r>
              <a:rPr lang="de-AT" sz="1400" b="0" i="0" u="none" strike="noStrike" dirty="0">
                <a:solidFill>
                  <a:srgbClr val="000000"/>
                </a:solidFill>
                <a:effectLst/>
                <a:latin typeface="Arial" panose="020B0604020202020204" pitchFamily="34" charset="0"/>
                <a:cs typeface="Arial" panose="020B0604020202020204" pitchFamily="34" charset="0"/>
              </a:rPr>
              <a:t>:</a:t>
            </a:r>
            <a:br>
              <a:rPr lang="de-AT" sz="1400" b="0" i="0" u="none" strike="noStrike" dirty="0">
                <a:solidFill>
                  <a:srgbClr val="000000"/>
                </a:solidFill>
                <a:effectLst/>
                <a:latin typeface="Arial" panose="020B0604020202020204" pitchFamily="34" charset="0"/>
                <a:cs typeface="Arial" panose="020B0604020202020204" pitchFamily="34" charset="0"/>
              </a:rPr>
            </a:br>
            <a:r>
              <a:rPr lang="de-DE" sz="1400" dirty="0">
                <a:solidFill>
                  <a:srgbClr val="000000"/>
                </a:solidFill>
                <a:latin typeface="Arial" panose="020B0604020202020204" pitchFamily="34" charset="0"/>
                <a:cs typeface="Arial" panose="020B0604020202020204" pitchFamily="34" charset="0"/>
              </a:rPr>
              <a:t>Autorin, Aktivistin der Homosexuellen Initiative (HOSI)</a:t>
            </a:r>
            <a:br>
              <a:rPr lang="de-DE" sz="1400" dirty="0">
                <a:solidFill>
                  <a:srgbClr val="000000"/>
                </a:solidFill>
                <a:latin typeface="Arial" panose="020B0604020202020204" pitchFamily="34" charset="0"/>
                <a:cs typeface="Arial" panose="020B0604020202020204" pitchFamily="34" charset="0"/>
              </a:rPr>
            </a:br>
            <a:r>
              <a:rPr lang="de-DE" sz="1400" dirty="0">
                <a:solidFill>
                  <a:srgbClr val="000000"/>
                </a:solidFill>
                <a:latin typeface="Arial" panose="020B0604020202020204" pitchFamily="34" charset="0"/>
                <a:cs typeface="Arial" panose="020B0604020202020204" pitchFamily="34" charset="0"/>
              </a:rPr>
              <a:t>Veröffentlichte unter anderem: Aus lesbischer Sicht. Glossen und Kommentare zum Zeitgeschehen. Wien, Milena Verlag 2002.</a:t>
            </a:r>
            <a:br>
              <a:rPr lang="de-DE" sz="1400" dirty="0">
                <a:solidFill>
                  <a:srgbClr val="000000"/>
                </a:solidFill>
                <a:latin typeface="Arial" panose="020B0604020202020204" pitchFamily="34" charset="0"/>
                <a:cs typeface="Arial" panose="020B0604020202020204" pitchFamily="34" charset="0"/>
              </a:rPr>
            </a:br>
            <a:r>
              <a:rPr lang="de-DE" sz="1400" dirty="0">
                <a:solidFill>
                  <a:srgbClr val="000000"/>
                </a:solidFill>
                <a:latin typeface="Arial" panose="020B0604020202020204" pitchFamily="34" charset="0"/>
                <a:cs typeface="Arial" panose="020B0604020202020204" pitchFamily="34" charset="0"/>
              </a:rPr>
              <a:t>2021 wurde ein Platz in Wien Margareten nach Helga </a:t>
            </a:r>
            <a:r>
              <a:rPr lang="de-DE" sz="1400" dirty="0" err="1">
                <a:solidFill>
                  <a:srgbClr val="000000"/>
                </a:solidFill>
                <a:latin typeface="Arial" panose="020B0604020202020204" pitchFamily="34" charset="0"/>
                <a:cs typeface="Arial" panose="020B0604020202020204" pitchFamily="34" charset="0"/>
              </a:rPr>
              <a:t>Pankratz</a:t>
            </a:r>
            <a:r>
              <a:rPr lang="de-DE" sz="1400" dirty="0">
                <a:solidFill>
                  <a:srgbClr val="000000"/>
                </a:solidFill>
                <a:latin typeface="Arial" panose="020B0604020202020204" pitchFamily="34" charset="0"/>
                <a:cs typeface="Arial" panose="020B0604020202020204" pitchFamily="34" charset="0"/>
              </a:rPr>
              <a:t> benannt.</a:t>
            </a:r>
            <a:br>
              <a:rPr lang="de-AT" sz="1400" dirty="0">
                <a:solidFill>
                  <a:srgbClr val="000000"/>
                </a:solidFill>
                <a:latin typeface="Arial" panose="020B0604020202020204" pitchFamily="34" charset="0"/>
                <a:cs typeface="Arial" panose="020B0604020202020204" pitchFamily="34" charset="0"/>
              </a:rPr>
            </a:br>
            <a:r>
              <a:rPr lang="de-AT" sz="1100" b="0" i="0" u="none" strike="noStrike" dirty="0">
                <a:solidFill>
                  <a:srgbClr val="000000"/>
                </a:solidFill>
                <a:effectLst/>
                <a:latin typeface="Arial" panose="020B0604020202020204" pitchFamily="34" charset="0"/>
                <a:cs typeface="Arial" panose="020B0604020202020204" pitchFamily="34" charset="0"/>
              </a:rPr>
              <a:t>Quelle: </a:t>
            </a:r>
            <a:r>
              <a:rPr lang="de-AT" sz="1100" b="0" i="0" u="none" strike="noStrike" dirty="0">
                <a:solidFill>
                  <a:srgbClr val="000000"/>
                </a:solidFill>
                <a:effectLst/>
                <a:latin typeface="Arial" panose="020B0604020202020204" pitchFamily="34" charset="0"/>
                <a:cs typeface="Arial" panose="020B0604020202020204" pitchFamily="34" charset="0"/>
                <a:hlinkClick r:id="rId4"/>
              </a:rPr>
              <a:t>geschichtewiki.wien.gv.at/</a:t>
            </a:r>
            <a:r>
              <a:rPr lang="de-AT" sz="1100" b="0" i="0" u="none" strike="noStrike" dirty="0" err="1">
                <a:solidFill>
                  <a:srgbClr val="000000"/>
                </a:solidFill>
                <a:effectLst/>
                <a:latin typeface="Arial" panose="020B0604020202020204" pitchFamily="34" charset="0"/>
                <a:cs typeface="Arial" panose="020B0604020202020204" pitchFamily="34" charset="0"/>
                <a:hlinkClick r:id="rId4"/>
              </a:rPr>
              <a:t>Helga_Pankratz</a:t>
            </a:r>
            <a:r>
              <a:rPr lang="de-AT" sz="1100" b="0" i="0" u="none" strike="noStrike" dirty="0">
                <a:solidFill>
                  <a:srgbClr val="000000"/>
                </a:solidFill>
                <a:effectLst/>
                <a:latin typeface="Arial" panose="020B0604020202020204" pitchFamily="34" charset="0"/>
                <a:cs typeface="Arial" panose="020B0604020202020204" pitchFamily="34" charset="0"/>
              </a:rPr>
              <a:t> </a:t>
            </a:r>
            <a:endParaRPr lang="de-AT" sz="1100" dirty="0">
              <a:effectLst/>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E9A5B622-D6A2-33BA-08D1-E677F4469A15}"/>
              </a:ext>
            </a:extLst>
          </p:cNvPr>
          <p:cNvSpPr txBox="1"/>
          <p:nvPr/>
        </p:nvSpPr>
        <p:spPr>
          <a:xfrm>
            <a:off x="5753595" y="5877272"/>
            <a:ext cx="2512467" cy="600164"/>
          </a:xfrm>
          <a:prstGeom prst="rect">
            <a:avLst/>
          </a:prstGeom>
          <a:noFill/>
        </p:spPr>
        <p:txBody>
          <a:bodyPr wrap="square" rtlCol="0">
            <a:spAutoFit/>
          </a:bodyPr>
          <a:lstStyle/>
          <a:p>
            <a:r>
              <a:rPr lang="de-DE" sz="1100" dirty="0">
                <a:solidFill>
                  <a:schemeClr val="tx1"/>
                </a:solidFill>
                <a:latin typeface="Arial" panose="020B0604020202020204" pitchFamily="34" charset="0"/>
                <a:cs typeface="Arial" panose="020B0604020202020204" pitchFamily="34" charset="0"/>
              </a:rPr>
              <a:t>Foto: </a:t>
            </a:r>
            <a:r>
              <a:rPr lang="de-DE" sz="1100" dirty="0">
                <a:solidFill>
                  <a:schemeClr val="tx1"/>
                </a:solidFill>
                <a:latin typeface="Arial" panose="020B0604020202020204" pitchFamily="34" charset="0"/>
                <a:cs typeface="Arial" panose="020B0604020202020204" pitchFamily="34" charset="0"/>
                <a:hlinkClick r:id="rId5"/>
              </a:rPr>
              <a:t>hosiwien.at/</a:t>
            </a:r>
            <a:r>
              <a:rPr lang="de-DE" sz="1100" dirty="0" err="1">
                <a:solidFill>
                  <a:schemeClr val="tx1"/>
                </a:solidFill>
                <a:latin typeface="Arial" panose="020B0604020202020204" pitchFamily="34" charset="0"/>
                <a:cs typeface="Arial" panose="020B0604020202020204" pitchFamily="34" charset="0"/>
                <a:hlinkClick r:id="rId5"/>
              </a:rPr>
              <a:t>hosi</a:t>
            </a:r>
            <a:r>
              <a:rPr lang="de-DE" sz="1100" dirty="0">
                <a:solidFill>
                  <a:schemeClr val="tx1"/>
                </a:solidFill>
                <a:latin typeface="Arial" panose="020B0604020202020204" pitchFamily="34" charset="0"/>
                <a:cs typeface="Arial" panose="020B0604020202020204" pitchFamily="34" charset="0"/>
                <a:hlinkClick r:id="rId5"/>
              </a:rPr>
              <a:t>-wien-trauert-um-ihre-</a:t>
            </a:r>
            <a:r>
              <a:rPr lang="de-DE" sz="1100" dirty="0" err="1">
                <a:solidFill>
                  <a:schemeClr val="tx1"/>
                </a:solidFill>
                <a:latin typeface="Arial" panose="020B0604020202020204" pitchFamily="34" charset="0"/>
                <a:cs typeface="Arial" panose="020B0604020202020204" pitchFamily="34" charset="0"/>
                <a:hlinkClick r:id="rId5"/>
              </a:rPr>
              <a:t>langjaehre</a:t>
            </a:r>
            <a:r>
              <a:rPr lang="de-DE" sz="1100" dirty="0">
                <a:solidFill>
                  <a:schemeClr val="tx1"/>
                </a:solidFill>
                <a:latin typeface="Arial" panose="020B0604020202020204" pitchFamily="34" charset="0"/>
                <a:cs typeface="Arial" panose="020B0604020202020204" pitchFamily="34" charset="0"/>
                <a:hlinkClick r:id="rId5"/>
              </a:rPr>
              <a:t>-aktivistin-</a:t>
            </a:r>
            <a:r>
              <a:rPr lang="de-DE" sz="1100" dirty="0" err="1">
                <a:solidFill>
                  <a:schemeClr val="tx1"/>
                </a:solidFill>
                <a:latin typeface="Arial" panose="020B0604020202020204" pitchFamily="34" charset="0"/>
                <a:cs typeface="Arial" panose="020B0604020202020204" pitchFamily="34" charset="0"/>
                <a:hlinkClick r:id="rId5"/>
              </a:rPr>
              <a:t>helga</a:t>
            </a:r>
            <a:r>
              <a:rPr lang="de-DE" sz="1100" dirty="0">
                <a:solidFill>
                  <a:schemeClr val="tx1"/>
                </a:solidFill>
                <a:latin typeface="Arial" panose="020B0604020202020204" pitchFamily="34" charset="0"/>
                <a:cs typeface="Arial" panose="020B0604020202020204" pitchFamily="34" charset="0"/>
                <a:hlinkClick r:id="rId5"/>
              </a:rPr>
              <a:t>-</a:t>
            </a:r>
            <a:r>
              <a:rPr lang="de-DE" sz="1100" dirty="0" err="1">
                <a:solidFill>
                  <a:schemeClr val="tx1"/>
                </a:solidFill>
                <a:latin typeface="Arial" panose="020B0604020202020204" pitchFamily="34" charset="0"/>
                <a:cs typeface="Arial" panose="020B0604020202020204" pitchFamily="34" charset="0"/>
                <a:hlinkClick r:id="rId5"/>
              </a:rPr>
              <a:t>pankratz</a:t>
            </a:r>
            <a:endParaRPr lang="de-AT" sz="1100" dirty="0">
              <a:solidFill>
                <a:schemeClr val="tx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70E3478-19CB-A41A-425A-E6D1BA65F2A2}"/>
              </a:ext>
            </a:extLst>
          </p:cNvPr>
          <p:cNvSpPr txBox="1"/>
          <p:nvPr/>
        </p:nvSpPr>
        <p:spPr>
          <a:xfrm>
            <a:off x="765463" y="5007803"/>
            <a:ext cx="4392488" cy="1169551"/>
          </a:xfrm>
          <a:prstGeom prst="rect">
            <a:avLst/>
          </a:prstGeom>
          <a:noFill/>
        </p:spPr>
        <p:txBody>
          <a:bodyPr wrap="square" rtlCol="0">
            <a:spAutoFit/>
          </a:bodyPr>
          <a:lstStyle/>
          <a:p>
            <a:r>
              <a:rPr kumimoji="0" lang="de-AT"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Weitere Hinweise zu Österreich: </a:t>
            </a:r>
            <a:br>
              <a:rPr kumimoji="0" lang="de-AT"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AT" sz="14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bam-magazin.at/30-lgbtqia-idols-oesterreich</a:t>
            </a:r>
            <a:r>
              <a:rPr kumimoji="0" lang="de-AT"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br>
              <a:rPr kumimoji="0" lang="de-AT"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AT"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32 Menschen aus der LGBTQIA+ Community </a:t>
            </a:r>
            <a:r>
              <a:rPr kumimoji="0" lang="de-AT"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aus Österreich, von denen du dich 2021 inspirieren lassen solltest</a:t>
            </a:r>
            <a:endParaRPr lang="de-AT" dirty="0"/>
          </a:p>
        </p:txBody>
      </p:sp>
      <p:pic>
        <p:nvPicPr>
          <p:cNvPr id="6" name="Grafik 5">
            <a:extLst>
              <a:ext uri="{FF2B5EF4-FFF2-40B4-BE49-F238E27FC236}">
                <a16:creationId xmlns:a16="http://schemas.microsoft.com/office/drawing/2014/main" id="{CD66498E-5C69-C593-E6B9-38C2D4880C7F}"/>
              </a:ext>
            </a:extLst>
          </p:cNvPr>
          <p:cNvPicPr>
            <a:picLocks noChangeAspect="1"/>
          </p:cNvPicPr>
          <p:nvPr/>
        </p:nvPicPr>
        <p:blipFill>
          <a:blip r:embed="rId7"/>
          <a:stretch>
            <a:fillRect/>
          </a:stretch>
        </p:blipFill>
        <p:spPr>
          <a:xfrm>
            <a:off x="6182294" y="3157472"/>
            <a:ext cx="1655068" cy="2397415"/>
          </a:xfrm>
          <a:prstGeom prst="rect">
            <a:avLst/>
          </a:prstGeom>
        </p:spPr>
      </p:pic>
    </p:spTree>
    <p:extLst>
      <p:ext uri="{BB962C8B-B14F-4D97-AF65-F5344CB8AC3E}">
        <p14:creationId xmlns:p14="http://schemas.microsoft.com/office/powerpoint/2010/main" val="2468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44454" y="4288830"/>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a:t>
            </a:r>
            <a:r>
              <a:rPr lang="de-AT" sz="2100" dirty="0">
                <a:solidFill>
                  <a:srgbClr val="FFFFFF"/>
                </a:solidFill>
                <a:latin typeface="Arial" charset="0"/>
                <a:cs typeface="Arial" charset="0"/>
              </a:rPr>
              <a:t>Rosa Lila PantherInnen</a:t>
            </a:r>
          </a:p>
        </p:txBody>
      </p:sp>
      <p:sp>
        <p:nvSpPr>
          <p:cNvPr id="20483" name="Text Box 5"/>
          <p:cNvSpPr txBox="1">
            <a:spLocks noChangeArrowheads="1"/>
          </p:cNvSpPr>
          <p:nvPr/>
        </p:nvSpPr>
        <p:spPr bwMode="auto">
          <a:xfrm>
            <a:off x="683642"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a:t>
            </a:r>
            <a:r>
              <a:rPr lang="de-AT" sz="2100" dirty="0" err="1">
                <a:solidFill>
                  <a:srgbClr val="FFFFFF"/>
                </a:solidFill>
                <a:latin typeface="Arial" charset="0"/>
                <a:cs typeface="Arial" charset="0"/>
              </a:rPr>
              <a:t>Afro</a:t>
            </a:r>
            <a:r>
              <a:rPr lang="de-AT" sz="2100" dirty="0">
                <a:solidFill>
                  <a:srgbClr val="FFFFFF"/>
                </a:solidFill>
                <a:latin typeface="Arial" charset="0"/>
                <a:cs typeface="Arial" charset="0"/>
              </a:rPr>
              <a:t> Rainbow Austria</a:t>
            </a:r>
          </a:p>
        </p:txBody>
      </p:sp>
      <p:sp>
        <p:nvSpPr>
          <p:cNvPr id="20484" name="Text Box 6"/>
          <p:cNvSpPr txBox="1">
            <a:spLocks noChangeArrowheads="1"/>
          </p:cNvSpPr>
          <p:nvPr/>
        </p:nvSpPr>
        <p:spPr bwMode="auto">
          <a:xfrm>
            <a:off x="4715892"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a:t>
            </a:r>
            <a:r>
              <a:rPr lang="de-AT" sz="2100" dirty="0" err="1">
                <a:solidFill>
                  <a:srgbClr val="FFFFFF"/>
                </a:solidFill>
                <a:latin typeface="Arial" charset="0"/>
                <a:cs typeface="Arial" charset="0"/>
              </a:rPr>
              <a:t>Queerconnexion</a:t>
            </a:r>
            <a:r>
              <a:rPr lang="de-AT" dirty="0">
                <a:solidFill>
                  <a:srgbClr val="FFFFFF"/>
                </a:solidFill>
                <a:latin typeface="Arial" charset="0"/>
                <a:cs typeface="Arial" charset="0"/>
              </a:rPr>
              <a:t> </a:t>
            </a:r>
          </a:p>
          <a:p>
            <a:pPr eaLnBrk="1" hangingPunct="1">
              <a:buSzPct val="100000"/>
            </a:pPr>
            <a:endParaRPr lang="de-AT" dirty="0">
              <a:solidFill>
                <a:srgbClr val="FFFFFF"/>
              </a:solidFill>
              <a:latin typeface="Arial" charset="0"/>
              <a:cs typeface="Arial" charset="0"/>
            </a:endParaRPr>
          </a:p>
        </p:txBody>
      </p:sp>
      <p:sp>
        <p:nvSpPr>
          <p:cNvPr id="20485" name="Text Box 7"/>
          <p:cNvSpPr txBox="1">
            <a:spLocks noChangeArrowheads="1"/>
          </p:cNvSpPr>
          <p:nvPr/>
        </p:nvSpPr>
        <p:spPr bwMode="auto">
          <a:xfrm>
            <a:off x="683642"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Welcher Verein bietet ein Buddy-System an, um geflüchtete queere Personen zu unterstützen? </a:t>
            </a: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a:t>
            </a:r>
            <a:r>
              <a:rPr lang="de-AT" sz="2100" dirty="0">
                <a:latin typeface="Arial" charset="0"/>
                <a:cs typeface="Arial" charset="0"/>
              </a:rPr>
              <a:t>Queer Base</a:t>
            </a:r>
          </a:p>
        </p:txBody>
      </p:sp>
      <p:pic>
        <p:nvPicPr>
          <p:cNvPr id="10" name="Grafik 9">
            <a:extLst>
              <a:ext uri="{FF2B5EF4-FFF2-40B4-BE49-F238E27FC236}">
                <a16:creationId xmlns:a16="http://schemas.microsoft.com/office/drawing/2014/main" id="{636AD11C-526A-0B45-9502-8F1E5DFF60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2576905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403648" y="1700808"/>
            <a:ext cx="6336705" cy="4630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B:</a:t>
            </a:r>
            <a:r>
              <a:rPr lang="de-DE" dirty="0">
                <a:solidFill>
                  <a:schemeClr val="tx1"/>
                </a:solidFill>
                <a:latin typeface="Arial" charset="0"/>
                <a:cs typeface="Arial" charset="0"/>
              </a:rPr>
              <a:t> </a:t>
            </a:r>
            <a:r>
              <a:rPr lang="de-DE" b="1" dirty="0">
                <a:solidFill>
                  <a:schemeClr val="tx1"/>
                </a:solidFill>
                <a:latin typeface="Arial" charset="0"/>
                <a:cs typeface="Arial" charset="0"/>
              </a:rPr>
              <a:t>Queer Base</a:t>
            </a:r>
            <a:r>
              <a:rPr lang="de-DE" dirty="0">
                <a:solidFill>
                  <a:schemeClr val="tx1"/>
                </a:solidFill>
                <a:latin typeface="Arial" charset="0"/>
                <a:cs typeface="Arial" charset="0"/>
              </a:rPr>
              <a:t> </a:t>
            </a:r>
            <a:br>
              <a:rPr lang="de-DE" dirty="0">
                <a:solidFill>
                  <a:schemeClr val="tx1"/>
                </a:solidFill>
                <a:latin typeface="Arial" charset="0"/>
                <a:cs typeface="Arial" charset="0"/>
              </a:rPr>
            </a:br>
            <a:r>
              <a:rPr lang="de-DE" sz="1400" dirty="0">
                <a:solidFill>
                  <a:schemeClr val="tx1"/>
                </a:solidFill>
                <a:latin typeface="Arial" charset="0"/>
                <a:cs typeface="Arial" charset="0"/>
              </a:rPr>
              <a:t>Queer Base, verortet in der Türkis Rosa Lila Villa, unterstützt LGBTIAQ* Personen, die nach Österreich geflüchtet sind. Der Verein bietet u. a. Rechts- und Sozialberatungen, Unterstützung in medizinischen und psychologischen Belangen sowie Vernetzung innerhalb der Community an. </a:t>
            </a:r>
            <a:br>
              <a:rPr lang="de-DE" sz="1400" dirty="0">
                <a:solidFill>
                  <a:schemeClr val="tx1"/>
                </a:solidFill>
                <a:latin typeface="Arial" charset="0"/>
                <a:cs typeface="Arial" charset="0"/>
              </a:rPr>
            </a:br>
            <a:endParaRPr lang="de-DE" sz="1400" dirty="0">
              <a:solidFill>
                <a:schemeClr val="tx1"/>
              </a:solidFill>
              <a:latin typeface="Arial" charset="0"/>
              <a:cs typeface="Arial" charset="0"/>
            </a:endParaRPr>
          </a:p>
          <a:p>
            <a:pPr eaLnBrk="1" hangingPunct="1">
              <a:lnSpc>
                <a:spcPct val="120000"/>
              </a:lnSpc>
              <a:spcBef>
                <a:spcPts val="875"/>
              </a:spcBef>
            </a:pPr>
            <a:endParaRPr lang="de-DE" sz="1400" dirty="0">
              <a:solidFill>
                <a:schemeClr val="tx1"/>
              </a:solidFill>
              <a:latin typeface="Arial" charset="0"/>
              <a:cs typeface="Arial" charset="0"/>
            </a:endParaRPr>
          </a:p>
          <a:p>
            <a:pPr eaLnBrk="1" hangingPunct="1">
              <a:lnSpc>
                <a:spcPct val="120000"/>
              </a:lnSpc>
              <a:spcBef>
                <a:spcPts val="875"/>
              </a:spcBef>
            </a:pPr>
            <a:endParaRPr lang="de-DE" sz="1400" dirty="0">
              <a:solidFill>
                <a:schemeClr val="tx1"/>
              </a:solidFill>
              <a:latin typeface="Arial" charset="0"/>
              <a:cs typeface="Arial" charset="0"/>
            </a:endParaRPr>
          </a:p>
          <a:p>
            <a:pPr eaLnBrk="1" hangingPunct="1">
              <a:lnSpc>
                <a:spcPct val="120000"/>
              </a:lnSpc>
              <a:spcBef>
                <a:spcPts val="875"/>
              </a:spcBef>
            </a:pPr>
            <a:endParaRPr lang="de-DE" sz="1400" dirty="0">
              <a:solidFill>
                <a:schemeClr val="tx1"/>
              </a:solidFill>
              <a:latin typeface="Arial" charset="0"/>
              <a:cs typeface="Arial" charset="0"/>
            </a:endParaRPr>
          </a:p>
          <a:p>
            <a:pPr eaLnBrk="1" hangingPunct="1">
              <a:lnSpc>
                <a:spcPct val="120000"/>
              </a:lnSpc>
              <a:spcBef>
                <a:spcPts val="875"/>
              </a:spcBef>
            </a:pPr>
            <a:endParaRPr lang="de-DE" sz="1400" dirty="0">
              <a:solidFill>
                <a:schemeClr val="tx1"/>
              </a:solidFill>
              <a:latin typeface="Arial" charset="0"/>
              <a:cs typeface="Arial" charset="0"/>
            </a:endParaRPr>
          </a:p>
          <a:p>
            <a:pPr eaLnBrk="1" hangingPunct="1">
              <a:lnSpc>
                <a:spcPct val="120000"/>
              </a:lnSpc>
              <a:spcBef>
                <a:spcPts val="875"/>
              </a:spcBef>
            </a:pPr>
            <a:endParaRPr lang="de-DE" sz="1400" dirty="0">
              <a:solidFill>
                <a:schemeClr val="tx1"/>
              </a:solidFill>
              <a:latin typeface="Arial" charset="0"/>
              <a:cs typeface="Arial" charset="0"/>
            </a:endParaRPr>
          </a:p>
          <a:p>
            <a:pPr eaLnBrk="1" hangingPunct="1">
              <a:lnSpc>
                <a:spcPct val="120000"/>
              </a:lnSpc>
              <a:spcBef>
                <a:spcPts val="875"/>
              </a:spcBef>
            </a:pPr>
            <a:endParaRPr lang="de-DE" sz="1400" dirty="0">
              <a:solidFill>
                <a:schemeClr val="tx1"/>
              </a:solidFill>
              <a:latin typeface="Arial" charset="0"/>
              <a:cs typeface="Arial" charset="0"/>
            </a:endParaRPr>
          </a:p>
          <a:p>
            <a:pPr eaLnBrk="1" hangingPunct="1">
              <a:lnSpc>
                <a:spcPct val="120000"/>
              </a:lnSpc>
              <a:spcBef>
                <a:spcPts val="875"/>
              </a:spcBef>
            </a:pPr>
            <a:br>
              <a:rPr lang="de-DE" sz="1400" dirty="0">
                <a:solidFill>
                  <a:schemeClr val="tx1"/>
                </a:solidFill>
                <a:latin typeface="Arial" charset="0"/>
                <a:cs typeface="Arial" charset="0"/>
              </a:rPr>
            </a:b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queerbase.at</a:t>
            </a:r>
            <a:r>
              <a:rPr lang="de-DE" sz="1100" dirty="0">
                <a:solidFill>
                  <a:schemeClr val="tx1"/>
                </a:solidFill>
                <a:latin typeface="Arial" charset="0"/>
                <a:cs typeface="Arial" charset="0"/>
              </a:rPr>
              <a:t> </a:t>
            </a:r>
          </a:p>
        </p:txBody>
      </p:sp>
      <p:pic>
        <p:nvPicPr>
          <p:cNvPr id="3" name="Grafik 2">
            <a:extLst>
              <a:ext uri="{FF2B5EF4-FFF2-40B4-BE49-F238E27FC236}">
                <a16:creationId xmlns:a16="http://schemas.microsoft.com/office/drawing/2014/main" id="{7A2D37BB-30F3-648F-333B-BA1EEB7B1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6" y="3592512"/>
            <a:ext cx="7576668" cy="2188815"/>
          </a:xfrm>
          <a:prstGeom prst="rect">
            <a:avLst/>
          </a:prstGeom>
        </p:spPr>
      </p:pic>
    </p:spTree>
    <p:extLst>
      <p:ext uri="{BB962C8B-B14F-4D97-AF65-F5344CB8AC3E}">
        <p14:creationId xmlns:p14="http://schemas.microsoft.com/office/powerpoint/2010/main" val="3170321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18EFC7C-481C-F0DB-E035-25B77AA2F3CF}"/>
              </a:ext>
            </a:extLst>
          </p:cNvPr>
          <p:cNvSpPr txBox="1"/>
          <p:nvPr/>
        </p:nvSpPr>
        <p:spPr>
          <a:xfrm>
            <a:off x="971600" y="1465642"/>
            <a:ext cx="5184576" cy="1479892"/>
          </a:xfrm>
          <a:prstGeom prst="rect">
            <a:avLst/>
          </a:prstGeom>
          <a:noFill/>
        </p:spPr>
        <p:txBody>
          <a:bodyPr wrap="square">
            <a:spAutoFit/>
          </a:bodyPr>
          <a:lstStyle/>
          <a:p>
            <a:pPr rtl="0">
              <a:spcBef>
                <a:spcPts val="0"/>
              </a:spcBef>
              <a:spcAft>
                <a:spcPts val="1100"/>
              </a:spcAft>
            </a:pPr>
            <a:r>
              <a:rPr lang="de-DE" sz="1400" b="0" i="0" u="none" strike="noStrike" dirty="0">
                <a:solidFill>
                  <a:srgbClr val="000000"/>
                </a:solidFill>
                <a:effectLst/>
                <a:latin typeface="Arial" panose="020B0604020202020204" pitchFamily="34" charset="0"/>
                <a:cs typeface="Arial" panose="020B0604020202020204" pitchFamily="34" charset="0"/>
              </a:rPr>
              <a:t>Der </a:t>
            </a:r>
            <a:r>
              <a:rPr lang="de-DE" sz="1400" b="1" i="0" u="none" strike="noStrike" dirty="0">
                <a:solidFill>
                  <a:srgbClr val="000000"/>
                </a:solidFill>
                <a:effectLst/>
                <a:latin typeface="Arial" panose="020B0604020202020204" pitchFamily="34" charset="0"/>
                <a:cs typeface="Arial" panose="020B0604020202020204" pitchFamily="34" charset="0"/>
              </a:rPr>
              <a:t>Verein </a:t>
            </a:r>
            <a:r>
              <a:rPr lang="de-DE" sz="1400" b="1" i="0" u="none" strike="noStrike" dirty="0" err="1">
                <a:solidFill>
                  <a:srgbClr val="000000"/>
                </a:solidFill>
                <a:effectLst/>
                <a:latin typeface="Arial" panose="020B0604020202020204" pitchFamily="34" charset="0"/>
                <a:cs typeface="Arial" panose="020B0604020202020204" pitchFamily="34" charset="0"/>
              </a:rPr>
              <a:t>Queerconnexion</a:t>
            </a:r>
            <a:r>
              <a:rPr lang="de-DE" sz="1400" b="1" i="0" u="none" strike="noStrike" dirty="0">
                <a:solidFill>
                  <a:srgbClr val="000000"/>
                </a:solidFill>
                <a:effectLst/>
                <a:latin typeface="Arial" panose="020B0604020202020204" pitchFamily="34" charset="0"/>
                <a:cs typeface="Arial" panose="020B0604020202020204" pitchFamily="34" charset="0"/>
              </a:rPr>
              <a:t> </a:t>
            </a:r>
            <a:r>
              <a:rPr lang="de-DE" sz="1400" b="0" i="0" u="none" strike="noStrike" dirty="0">
                <a:solidFill>
                  <a:srgbClr val="000000"/>
                </a:solidFill>
                <a:effectLst/>
                <a:latin typeface="Arial" panose="020B0604020202020204" pitchFamily="34" charset="0"/>
                <a:cs typeface="Arial" panose="020B0604020202020204" pitchFamily="34" charset="0"/>
              </a:rPr>
              <a:t>arbeitet gemeinsam mit Kindern und Jugendlichen in interaktiven Workshops zu sexueller, romantischer und geschlechtlicher Vielfalt. Die Workshop-Leitenden berichten aus ihren eigenen Lebensgeschichten und gehen auf persönliche Fragen ein. </a:t>
            </a:r>
            <a:endParaRPr lang="de-DE" sz="1400" dirty="0">
              <a:effectLst/>
              <a:latin typeface="Arial" panose="020B0604020202020204" pitchFamily="34" charset="0"/>
              <a:cs typeface="Arial" panose="020B0604020202020204" pitchFamily="34" charset="0"/>
            </a:endParaRPr>
          </a:p>
          <a:p>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none" strike="noStrike" dirty="0">
                <a:solidFill>
                  <a:srgbClr val="000000"/>
                </a:solidFill>
                <a:effectLst/>
                <a:latin typeface="Arial" panose="020B0604020202020204" pitchFamily="34" charset="0"/>
                <a:cs typeface="Arial" panose="020B0604020202020204" pitchFamily="34" charset="0"/>
                <a:hlinkClick r:id="rId2"/>
              </a:rPr>
              <a:t>queerconnexion.at</a:t>
            </a:r>
            <a:r>
              <a:rPr lang="de-DE" sz="1100" b="0" i="0" u="none" strike="noStrike" dirty="0">
                <a:solidFill>
                  <a:srgbClr val="000000"/>
                </a:solidFill>
                <a:effectLst/>
                <a:latin typeface="Arial" panose="020B0604020202020204" pitchFamily="34" charset="0"/>
                <a:cs typeface="Arial" panose="020B0604020202020204" pitchFamily="34" charset="0"/>
              </a:rPr>
              <a:t> </a:t>
            </a:r>
            <a:endParaRPr lang="de-AT" sz="11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EDBC123F-C18B-1F78-2B6C-A5831C578B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81890" y="1501838"/>
            <a:ext cx="1890510" cy="1076331"/>
          </a:xfrm>
          <a:prstGeom prst="rect">
            <a:avLst/>
          </a:prstGeom>
        </p:spPr>
      </p:pic>
      <p:sp>
        <p:nvSpPr>
          <p:cNvPr id="7" name="Textfeld 6">
            <a:extLst>
              <a:ext uri="{FF2B5EF4-FFF2-40B4-BE49-F238E27FC236}">
                <a16:creationId xmlns:a16="http://schemas.microsoft.com/office/drawing/2014/main" id="{0F65ECFA-BB26-1B72-D40A-B86047448A7F}"/>
              </a:ext>
            </a:extLst>
          </p:cNvPr>
          <p:cNvSpPr txBox="1"/>
          <p:nvPr/>
        </p:nvSpPr>
        <p:spPr>
          <a:xfrm>
            <a:off x="4139952" y="4149080"/>
            <a:ext cx="4392488" cy="1695336"/>
          </a:xfrm>
          <a:prstGeom prst="rect">
            <a:avLst/>
          </a:prstGeom>
          <a:noFill/>
        </p:spPr>
        <p:txBody>
          <a:bodyPr wrap="square">
            <a:spAutoFit/>
          </a:bodyPr>
          <a:lstStyle/>
          <a:p>
            <a:pPr rtl="0">
              <a:spcBef>
                <a:spcPts val="0"/>
              </a:spcBef>
              <a:spcAft>
                <a:spcPts val="1100"/>
              </a:spcAft>
            </a:pPr>
            <a:r>
              <a:rPr lang="de-DE" sz="1400" b="1" i="0" u="none" strike="noStrike" dirty="0" err="1">
                <a:solidFill>
                  <a:srgbClr val="000000"/>
                </a:solidFill>
                <a:effectLst/>
                <a:latin typeface="Arial" panose="020B0604020202020204" pitchFamily="34" charset="0"/>
                <a:cs typeface="Arial" panose="020B0604020202020204" pitchFamily="34" charset="0"/>
              </a:rPr>
              <a:t>Afro</a:t>
            </a:r>
            <a:r>
              <a:rPr lang="de-DE" sz="1400" b="1" i="0" u="none" strike="noStrike" dirty="0">
                <a:solidFill>
                  <a:srgbClr val="000000"/>
                </a:solidFill>
                <a:effectLst/>
                <a:latin typeface="Arial" panose="020B0604020202020204" pitchFamily="34" charset="0"/>
                <a:cs typeface="Arial" panose="020B0604020202020204" pitchFamily="34" charset="0"/>
              </a:rPr>
              <a:t> Rainbow Austria </a:t>
            </a:r>
            <a:r>
              <a:rPr lang="de-DE" sz="1400" b="0" i="0" u="none" strike="noStrike" dirty="0">
                <a:solidFill>
                  <a:srgbClr val="000000"/>
                </a:solidFill>
                <a:effectLst/>
                <a:latin typeface="Arial" panose="020B0604020202020204" pitchFamily="34" charset="0"/>
                <a:cs typeface="Arial" panose="020B0604020202020204" pitchFamily="34" charset="0"/>
              </a:rPr>
              <a:t>ist der erste Verein in Österreich von und für LGBTIAQ* Migrant*innen aus afrikanischen Ländern. Der Verein macht den Rassismus und die Queer-Feindlichkeit der Mehrheitsgesellschaft sichtbar und setzt sich für Veränderung ein. </a:t>
            </a:r>
            <a:endParaRPr lang="de-DE" sz="1400" dirty="0">
              <a:effectLst/>
              <a:latin typeface="Arial" panose="020B0604020202020204" pitchFamily="34" charset="0"/>
              <a:cs typeface="Arial" panose="020B0604020202020204" pitchFamily="34" charset="0"/>
            </a:endParaRPr>
          </a:p>
          <a:p>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sng" strike="noStrike" dirty="0">
                <a:solidFill>
                  <a:srgbClr val="1155CC"/>
                </a:solidFill>
                <a:effectLst/>
                <a:latin typeface="Arial" panose="020B0604020202020204" pitchFamily="34" charset="0"/>
                <a:cs typeface="Arial" panose="020B0604020202020204" pitchFamily="34" charset="0"/>
                <a:hlinkClick r:id="rId4"/>
              </a:rPr>
              <a:t>afrorainbow.at/</a:t>
            </a:r>
            <a:r>
              <a:rPr lang="de-DE" sz="1100" b="0" i="0" u="sng" strike="noStrike" dirty="0" err="1">
                <a:solidFill>
                  <a:srgbClr val="1155CC"/>
                </a:solidFill>
                <a:effectLst/>
                <a:latin typeface="Arial" panose="020B0604020202020204" pitchFamily="34" charset="0"/>
                <a:cs typeface="Arial" panose="020B0604020202020204" pitchFamily="34" charset="0"/>
                <a:hlinkClick r:id="rId4"/>
              </a:rPr>
              <a:t>about-us</a:t>
            </a:r>
            <a:endParaRPr lang="de-AT" sz="11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6701E2C4-133C-948D-11E0-3BFD86FD19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7624" y="4038475"/>
            <a:ext cx="1805941" cy="1805941"/>
          </a:xfrm>
          <a:prstGeom prst="rect">
            <a:avLst/>
          </a:prstGeom>
        </p:spPr>
      </p:pic>
    </p:spTree>
    <p:extLst>
      <p:ext uri="{BB962C8B-B14F-4D97-AF65-F5344CB8AC3E}">
        <p14:creationId xmlns:p14="http://schemas.microsoft.com/office/powerpoint/2010/main" val="25035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B62BD1-DC68-BDF4-4BA0-F1ED2FD68A5B}"/>
              </a:ext>
            </a:extLst>
          </p:cNvPr>
          <p:cNvSpPr txBox="1"/>
          <p:nvPr/>
        </p:nvSpPr>
        <p:spPr>
          <a:xfrm>
            <a:off x="1259632" y="1536174"/>
            <a:ext cx="5598368" cy="1815882"/>
          </a:xfrm>
          <a:prstGeom prst="rect">
            <a:avLst/>
          </a:prstGeom>
          <a:noFill/>
        </p:spPr>
        <p:txBody>
          <a:bodyPr wrap="square">
            <a:spAutoFit/>
          </a:bodyPr>
          <a:lstStyle/>
          <a:p>
            <a:r>
              <a:rPr lang="de-DE" sz="1400" b="0" i="0" u="none" strike="noStrike" dirty="0">
                <a:solidFill>
                  <a:srgbClr val="000000"/>
                </a:solidFill>
                <a:effectLst/>
                <a:latin typeface="Arial" panose="020B0604020202020204" pitchFamily="34" charset="0"/>
                <a:cs typeface="Arial" panose="020B0604020202020204" pitchFamily="34" charset="0"/>
              </a:rPr>
              <a:t>Die </a:t>
            </a:r>
            <a:r>
              <a:rPr lang="de-DE" sz="1400" b="1" i="0" u="none" strike="noStrike" dirty="0">
                <a:solidFill>
                  <a:srgbClr val="000000"/>
                </a:solidFill>
                <a:effectLst/>
                <a:latin typeface="Arial" panose="020B0604020202020204" pitchFamily="34" charset="0"/>
                <a:cs typeface="Arial" panose="020B0604020202020204" pitchFamily="34" charset="0"/>
              </a:rPr>
              <a:t>Rosa Lila PantherInnen </a:t>
            </a:r>
            <a:r>
              <a:rPr lang="de-DE" sz="1400" b="0" i="0" u="none" strike="noStrike" dirty="0">
                <a:solidFill>
                  <a:srgbClr val="000000"/>
                </a:solidFill>
                <a:effectLst/>
                <a:latin typeface="Arial" panose="020B0604020202020204" pitchFamily="34" charset="0"/>
                <a:cs typeface="Arial" panose="020B0604020202020204" pitchFamily="34" charset="0"/>
              </a:rPr>
              <a:t>sind eine </a:t>
            </a:r>
            <a:r>
              <a:rPr lang="de-DE" sz="1400" dirty="0">
                <a:solidFill>
                  <a:srgbClr val="000000"/>
                </a:solidFill>
                <a:latin typeface="Arial" panose="020B0604020202020204" pitchFamily="34" charset="0"/>
                <a:cs typeface="Arial" panose="020B0604020202020204" pitchFamily="34" charset="0"/>
              </a:rPr>
              <a:t>LGBTIQ </a:t>
            </a:r>
            <a:r>
              <a:rPr lang="de-DE" sz="1400" b="0" i="0" u="none" strike="noStrike" dirty="0">
                <a:solidFill>
                  <a:srgbClr val="000000"/>
                </a:solidFill>
                <a:effectLst/>
                <a:latin typeface="Arial" panose="020B0604020202020204" pitchFamily="34" charset="0"/>
                <a:cs typeface="Arial" panose="020B0604020202020204" pitchFamily="34" charset="0"/>
              </a:rPr>
              <a:t>Interessensvertretung in der Steiermark. S</a:t>
            </a:r>
            <a:r>
              <a:rPr lang="de-DE" sz="1400" dirty="0">
                <a:solidFill>
                  <a:srgbClr val="000000"/>
                </a:solidFill>
                <a:latin typeface="Arial" panose="020B0604020202020204" pitchFamily="34" charset="0"/>
                <a:cs typeface="Arial" panose="020B0604020202020204" pitchFamily="34" charset="0"/>
              </a:rPr>
              <a:t>ie verfügen unter anderem über Beratungsangebote, halten Workshops an Schulen, veranstalten Treffen von/für trans Personen, Regenbogenfamilien und queeren gläubigen Personen, haben ein queeres Fußball- und Chor-Projekt und organisieren den CSD in Graz. </a:t>
            </a:r>
          </a:p>
          <a:p>
            <a:endParaRPr lang="de-DE" sz="1400" dirty="0">
              <a:solidFill>
                <a:srgbClr val="000000"/>
              </a:solidFill>
              <a:latin typeface="Arial" panose="020B0604020202020204" pitchFamily="34" charset="0"/>
              <a:cs typeface="Arial" panose="020B0604020202020204" pitchFamily="34" charset="0"/>
            </a:endParaRPr>
          </a:p>
          <a:p>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none" strike="noStrike" dirty="0">
                <a:solidFill>
                  <a:srgbClr val="000000"/>
                </a:solidFill>
                <a:effectLst/>
                <a:latin typeface="Arial" panose="020B0604020202020204" pitchFamily="34" charset="0"/>
                <a:cs typeface="Arial" panose="020B0604020202020204" pitchFamily="34" charset="0"/>
                <a:hlinkClick r:id="rId2"/>
              </a:rPr>
              <a:t>homo.at</a:t>
            </a:r>
            <a:r>
              <a:rPr lang="de-DE" sz="1100" b="0" i="0" u="none" strike="noStrike" dirty="0">
                <a:solidFill>
                  <a:srgbClr val="000000"/>
                </a:solidFill>
                <a:effectLst/>
                <a:latin typeface="Arial" panose="020B0604020202020204" pitchFamily="34" charset="0"/>
                <a:cs typeface="Arial" panose="020B0604020202020204" pitchFamily="34" charset="0"/>
              </a:rPr>
              <a:t> </a:t>
            </a:r>
            <a:r>
              <a:rPr lang="de-DE" sz="1400" b="0" i="0" u="none" strike="noStrike" dirty="0">
                <a:solidFill>
                  <a:srgbClr val="000000"/>
                </a:solidFill>
                <a:effectLst/>
                <a:latin typeface="Arial" panose="020B0604020202020204" pitchFamily="34" charset="0"/>
                <a:cs typeface="Arial" panose="020B0604020202020204" pitchFamily="34" charset="0"/>
              </a:rPr>
              <a:t> </a:t>
            </a:r>
            <a:endParaRPr lang="de-AT" sz="14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186E5A59-1348-2211-470A-D843CFC23F4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3648" y="4149080"/>
            <a:ext cx="6195492" cy="1221975"/>
          </a:xfrm>
          <a:prstGeom prst="rect">
            <a:avLst/>
          </a:prstGeom>
        </p:spPr>
      </p:pic>
    </p:spTree>
    <p:extLst>
      <p:ext uri="{BB962C8B-B14F-4D97-AF65-F5344CB8AC3E}">
        <p14:creationId xmlns:p14="http://schemas.microsoft.com/office/powerpoint/2010/main" val="25943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2204" y="4303912"/>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a:t>
            </a:r>
            <a:r>
              <a:rPr lang="de-AT" sz="1900" dirty="0">
                <a:solidFill>
                  <a:srgbClr val="FFFFFF"/>
                </a:solidFill>
                <a:latin typeface="Arial" charset="0"/>
                <a:cs typeface="Arial" charset="0"/>
              </a:rPr>
              <a:t>Erica Fischer</a:t>
            </a:r>
          </a:p>
        </p:txBody>
      </p:sp>
      <p:sp>
        <p:nvSpPr>
          <p:cNvPr id="20483" name="Text Box 5"/>
          <p:cNvSpPr txBox="1">
            <a:spLocks noChangeArrowheads="1"/>
          </p:cNvSpPr>
          <p:nvPr/>
        </p:nvSpPr>
        <p:spPr bwMode="auto">
          <a:xfrm>
            <a:off x="683642"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a:t>
            </a:r>
            <a:r>
              <a:rPr lang="de-AT" sz="1900" dirty="0">
                <a:solidFill>
                  <a:srgbClr val="FFFFFF"/>
                </a:solidFill>
                <a:latin typeface="Arial" charset="0"/>
                <a:cs typeface="Arial" charset="0"/>
              </a:rPr>
              <a:t>Illi Anna Heger</a:t>
            </a:r>
          </a:p>
        </p:txBody>
      </p:sp>
      <p:sp>
        <p:nvSpPr>
          <p:cNvPr id="20484" name="Text Box 6"/>
          <p:cNvSpPr txBox="1">
            <a:spLocks noChangeArrowheads="1"/>
          </p:cNvSpPr>
          <p:nvPr/>
        </p:nvSpPr>
        <p:spPr bwMode="auto">
          <a:xfrm>
            <a:off x="4715892"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a:t>
            </a:r>
            <a:r>
              <a:rPr lang="de-DE" sz="1900" dirty="0">
                <a:solidFill>
                  <a:srgbClr val="FFFFFF"/>
                </a:solidFill>
                <a:latin typeface="Arial" charset="0"/>
                <a:cs typeface="Arial" charset="0"/>
              </a:rPr>
              <a:t>Ines Rieder und Diana Voigt </a:t>
            </a:r>
            <a:endParaRPr lang="de-AT" sz="1900" dirty="0">
              <a:solidFill>
                <a:srgbClr val="FFFFFF"/>
              </a:solidFill>
              <a:latin typeface="Arial" charset="0"/>
              <a:cs typeface="Arial" charset="0"/>
            </a:endParaRPr>
          </a:p>
        </p:txBody>
      </p:sp>
      <p:sp>
        <p:nvSpPr>
          <p:cNvPr id="20485" name="Text Box 7"/>
          <p:cNvSpPr txBox="1">
            <a:spLocks noChangeArrowheads="1"/>
          </p:cNvSpPr>
          <p:nvPr/>
        </p:nvSpPr>
        <p:spPr bwMode="auto">
          <a:xfrm>
            <a:off x="683642" y="2852936"/>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Wer schrieb das Buch „Aimée und Jaguar“ (1994)?</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a:t>
            </a:r>
            <a:r>
              <a:rPr lang="de-AT" sz="1900" dirty="0">
                <a:latin typeface="Arial" charset="0"/>
                <a:cs typeface="Arial" charset="0"/>
              </a:rPr>
              <a:t>Jürgen </a:t>
            </a:r>
            <a:r>
              <a:rPr lang="de-AT" sz="1900" dirty="0" err="1">
                <a:latin typeface="Arial" charset="0"/>
                <a:cs typeface="Arial" charset="0"/>
              </a:rPr>
              <a:t>Pettinger</a:t>
            </a:r>
            <a:endParaRPr lang="de-AT" sz="1900" dirty="0">
              <a:latin typeface="Arial" charset="0"/>
              <a:cs typeface="Arial" charset="0"/>
            </a:endParaRPr>
          </a:p>
        </p:txBody>
      </p:sp>
      <p:pic>
        <p:nvPicPr>
          <p:cNvPr id="10" name="Grafik 9">
            <a:extLst>
              <a:ext uri="{FF2B5EF4-FFF2-40B4-BE49-F238E27FC236}">
                <a16:creationId xmlns:a16="http://schemas.microsoft.com/office/drawing/2014/main" id="{85D44BCA-43BD-C644-8227-6388D1C1B5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4809296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570694" y="1428512"/>
            <a:ext cx="4040212" cy="481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A:</a:t>
            </a:r>
            <a:r>
              <a:rPr lang="de-DE" dirty="0">
                <a:solidFill>
                  <a:schemeClr val="tx1"/>
                </a:solidFill>
                <a:latin typeface="Arial" charset="0"/>
                <a:cs typeface="Arial" charset="0"/>
              </a:rPr>
              <a:t> </a:t>
            </a:r>
            <a:r>
              <a:rPr lang="de-DE" b="1" dirty="0">
                <a:solidFill>
                  <a:schemeClr val="tx1"/>
                </a:solidFill>
                <a:latin typeface="Arial" charset="0"/>
                <a:cs typeface="Arial" charset="0"/>
              </a:rPr>
              <a:t>Erica Fischer</a:t>
            </a:r>
            <a:r>
              <a:rPr lang="de-DE" dirty="0">
                <a:solidFill>
                  <a:schemeClr val="tx1"/>
                </a:solidFill>
                <a:latin typeface="Arial" charset="0"/>
                <a:cs typeface="Arial" charset="0"/>
              </a:rPr>
              <a:t> </a:t>
            </a:r>
            <a:br>
              <a:rPr lang="de-DE" dirty="0">
                <a:solidFill>
                  <a:schemeClr val="tx1"/>
                </a:solidFill>
                <a:latin typeface="Arial" charset="0"/>
                <a:cs typeface="Arial" charset="0"/>
              </a:rPr>
            </a:br>
            <a:br>
              <a:rPr lang="de-DE" sz="1600" dirty="0">
                <a:solidFill>
                  <a:schemeClr val="tx1"/>
                </a:solidFill>
                <a:latin typeface="Arial" charset="0"/>
                <a:cs typeface="Arial" charset="0"/>
              </a:rPr>
            </a:br>
            <a:r>
              <a:rPr lang="de-DE" sz="1400" dirty="0">
                <a:solidFill>
                  <a:schemeClr val="tx1"/>
                </a:solidFill>
                <a:latin typeface="Arial" charset="0"/>
                <a:cs typeface="Arial" charset="0"/>
              </a:rPr>
              <a:t>Erica Fischer schrieb über die Liebesbeziehung zweier Frauen zur Zeit des Nationalsozialismus. Das Buch thematisiert die Beziehung zwischen einer Nichtjüdin, Lilly Wust und einer Jüdin, Felice </a:t>
            </a:r>
            <a:r>
              <a:rPr lang="de-DE" sz="1400" dirty="0" err="1">
                <a:solidFill>
                  <a:schemeClr val="tx1"/>
                </a:solidFill>
                <a:latin typeface="Arial" charset="0"/>
                <a:cs typeface="Arial" charset="0"/>
              </a:rPr>
              <a:t>Schragenheim</a:t>
            </a:r>
            <a:r>
              <a:rPr lang="de-DE" sz="1400" dirty="0">
                <a:solidFill>
                  <a:schemeClr val="tx1"/>
                </a:solidFill>
                <a:latin typeface="Arial" charset="0"/>
                <a:cs typeface="Arial" charset="0"/>
              </a:rPr>
              <a:t>.</a:t>
            </a:r>
          </a:p>
          <a:p>
            <a:pPr eaLnBrk="1" hangingPunct="1">
              <a:lnSpc>
                <a:spcPct val="120000"/>
              </a:lnSpc>
              <a:spcBef>
                <a:spcPts val="875"/>
              </a:spcBef>
            </a:pPr>
            <a:r>
              <a:rPr lang="de-DE" sz="1400" dirty="0">
                <a:solidFill>
                  <a:schemeClr val="tx1"/>
                </a:solidFill>
                <a:latin typeface="Arial" charset="0"/>
                <a:cs typeface="Arial" charset="0"/>
              </a:rPr>
              <a:t>Erica Fischer ließ sich von der damals 80-jährigen Lilly Wust die Geschichte erzählen und verarbeitete sie dann zu einem eindrucksvollen Roman, der 1994 erschien. 1999 kam die Verfilmung unter der Regie von Max Färberböck in die deutschsprachigen Kinos. </a:t>
            </a:r>
          </a:p>
          <a:p>
            <a:pPr eaLnBrk="1" hangingPunct="1">
              <a:lnSpc>
                <a:spcPct val="120000"/>
              </a:lnSpc>
              <a:spcBef>
                <a:spcPts val="875"/>
              </a:spcBef>
            </a:pP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4"/>
              </a:rPr>
              <a:t>kiwi-verlag.de/buch/erica-fischer-aimee-und-jaguar-9783462307634</a:t>
            </a:r>
            <a:endParaRPr lang="de-DE" sz="1100" dirty="0">
              <a:solidFill>
                <a:schemeClr val="tx1"/>
              </a:solidFill>
              <a:latin typeface="Arial" charset="0"/>
              <a:cs typeface="Arial" charset="0"/>
            </a:endParaRPr>
          </a:p>
          <a:p>
            <a:pPr eaLnBrk="1" hangingPunct="1">
              <a:lnSpc>
                <a:spcPct val="120000"/>
              </a:lnSpc>
              <a:spcBef>
                <a:spcPts val="875"/>
              </a:spcBef>
            </a:pPr>
            <a:br>
              <a:rPr lang="de-DE" sz="1100" dirty="0">
                <a:solidFill>
                  <a:schemeClr val="tx1"/>
                </a:solidFill>
                <a:latin typeface="Arial" charset="0"/>
                <a:cs typeface="Arial" charset="0"/>
              </a:rPr>
            </a:br>
            <a:r>
              <a:rPr lang="de-DE" sz="1100" dirty="0">
                <a:solidFill>
                  <a:schemeClr val="tx1"/>
                </a:solidFill>
                <a:latin typeface="Arial" charset="0"/>
                <a:cs typeface="Arial" charset="0"/>
              </a:rPr>
              <a:t>Trailer zum Film: </a:t>
            </a:r>
            <a:r>
              <a:rPr lang="en-US" sz="1100" dirty="0">
                <a:solidFill>
                  <a:schemeClr val="tx1"/>
                </a:solidFill>
                <a:latin typeface="Arial" charset="0"/>
                <a:cs typeface="Arial" charset="0"/>
                <a:hlinkClick r:id="rId5"/>
              </a:rPr>
              <a:t>youtube.com/</a:t>
            </a:r>
            <a:r>
              <a:rPr lang="en-US" sz="1100" dirty="0" err="1">
                <a:solidFill>
                  <a:schemeClr val="tx1"/>
                </a:solidFill>
                <a:latin typeface="Arial" charset="0"/>
                <a:cs typeface="Arial" charset="0"/>
                <a:hlinkClick r:id="rId5"/>
              </a:rPr>
              <a:t>watch?v</a:t>
            </a:r>
            <a:r>
              <a:rPr lang="en-US" sz="1100" dirty="0">
                <a:solidFill>
                  <a:schemeClr val="tx1"/>
                </a:solidFill>
                <a:latin typeface="Arial" charset="0"/>
                <a:cs typeface="Arial" charset="0"/>
                <a:hlinkClick r:id="rId5"/>
              </a:rPr>
              <a:t>=I5m3L47YWYk</a:t>
            </a:r>
            <a:r>
              <a:rPr lang="de-DE" sz="1100" dirty="0">
                <a:solidFill>
                  <a:schemeClr val="tx1"/>
                </a:solidFill>
                <a:latin typeface="Arial" charset="0"/>
                <a:cs typeface="Arial" charset="0"/>
              </a:rPr>
              <a:t>  </a:t>
            </a:r>
          </a:p>
        </p:txBody>
      </p:sp>
      <p:pic>
        <p:nvPicPr>
          <p:cNvPr id="5" name="Grafik 4">
            <a:extLst>
              <a:ext uri="{FF2B5EF4-FFF2-40B4-BE49-F238E27FC236}">
                <a16:creationId xmlns:a16="http://schemas.microsoft.com/office/drawing/2014/main" id="{169702BC-7E9A-6ACE-A9F5-A4058E66592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0152" y="1456813"/>
            <a:ext cx="1738470" cy="2631108"/>
          </a:xfrm>
          <a:prstGeom prst="rect">
            <a:avLst/>
          </a:prstGeom>
        </p:spPr>
      </p:pic>
      <p:sp>
        <p:nvSpPr>
          <p:cNvPr id="2" name="Textfeld 1">
            <a:extLst>
              <a:ext uri="{FF2B5EF4-FFF2-40B4-BE49-F238E27FC236}">
                <a16:creationId xmlns:a16="http://schemas.microsoft.com/office/drawing/2014/main" id="{EC32AD82-4FE1-9CF7-E02D-3697CABB5414}"/>
              </a:ext>
            </a:extLst>
          </p:cNvPr>
          <p:cNvSpPr txBox="1"/>
          <p:nvPr/>
        </p:nvSpPr>
        <p:spPr>
          <a:xfrm>
            <a:off x="4932040" y="4581128"/>
            <a:ext cx="3312368" cy="1459224"/>
          </a:xfrm>
          <a:prstGeom prst="rect">
            <a:avLst/>
          </a:prstGeom>
          <a:noFill/>
        </p:spPr>
        <p:txBody>
          <a:bodyPr wrap="square" rtlCol="0">
            <a:spAutoFit/>
          </a:bodyPr>
          <a:lstStyle/>
          <a:p>
            <a:endParaRPr lang="de-AT" dirty="0"/>
          </a:p>
        </p:txBody>
      </p:sp>
      <p:pic>
        <p:nvPicPr>
          <p:cNvPr id="4" name="Onlinemedien 3" title="AIMÉE &amp; JAGUAR | Offizieller deutscher Trailer">
            <a:hlinkClick r:id="" action="ppaction://media"/>
            <a:extLst>
              <a:ext uri="{FF2B5EF4-FFF2-40B4-BE49-F238E27FC236}">
                <a16:creationId xmlns:a16="http://schemas.microsoft.com/office/drawing/2014/main" id="{39905B3F-2F90-19B8-6423-BFE285FB6FE4}"/>
              </a:ext>
            </a:extLst>
          </p:cNvPr>
          <p:cNvPicPr>
            <a:picLocks noRot="1" noChangeAspect="1"/>
          </p:cNvPicPr>
          <p:nvPr>
            <a:videoFile r:link="rId1"/>
          </p:nvPr>
        </p:nvPicPr>
        <p:blipFill>
          <a:blip r:embed="rId7"/>
          <a:stretch>
            <a:fillRect/>
          </a:stretch>
        </p:blipFill>
        <p:spPr>
          <a:xfrm>
            <a:off x="5539387" y="4477877"/>
            <a:ext cx="2540000" cy="1905000"/>
          </a:xfrm>
          <a:prstGeom prst="rect">
            <a:avLst/>
          </a:prstGeom>
        </p:spPr>
      </p:pic>
    </p:spTree>
    <p:extLst>
      <p:ext uri="{BB962C8B-B14F-4D97-AF65-F5344CB8AC3E}">
        <p14:creationId xmlns:p14="http://schemas.microsoft.com/office/powerpoint/2010/main" val="2971326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1B21CB4-F6D7-C89E-1426-EBB54C62CD1D}"/>
              </a:ext>
            </a:extLst>
          </p:cNvPr>
          <p:cNvSpPr txBox="1"/>
          <p:nvPr/>
        </p:nvSpPr>
        <p:spPr>
          <a:xfrm>
            <a:off x="1259632" y="1628800"/>
            <a:ext cx="4861718" cy="1487587"/>
          </a:xfrm>
          <a:prstGeom prst="rect">
            <a:avLst/>
          </a:prstGeom>
          <a:noFill/>
        </p:spPr>
        <p:txBody>
          <a:bodyPr wrap="square">
            <a:spAutoFit/>
          </a:bodyPr>
          <a:lstStyle/>
          <a:p>
            <a:pPr rtl="0">
              <a:spcBef>
                <a:spcPts val="0"/>
              </a:spcBef>
              <a:spcAft>
                <a:spcPts val="800"/>
              </a:spcAft>
            </a:pPr>
            <a:r>
              <a:rPr lang="de-DE" sz="1400" b="1" i="0" u="none" strike="noStrike" dirty="0">
                <a:solidFill>
                  <a:srgbClr val="000000"/>
                </a:solidFill>
                <a:effectLst/>
                <a:latin typeface="Arial" panose="020B0604020202020204" pitchFamily="34" charset="0"/>
                <a:cs typeface="Arial" panose="020B0604020202020204" pitchFamily="34" charset="0"/>
              </a:rPr>
              <a:t>Jürgen </a:t>
            </a:r>
            <a:r>
              <a:rPr lang="de-DE" sz="1400" b="1" i="0" u="none" strike="noStrike" dirty="0" err="1">
                <a:solidFill>
                  <a:srgbClr val="000000"/>
                </a:solidFill>
                <a:effectLst/>
                <a:latin typeface="Arial" panose="020B0604020202020204" pitchFamily="34" charset="0"/>
                <a:cs typeface="Arial" panose="020B0604020202020204" pitchFamily="34" charset="0"/>
              </a:rPr>
              <a:t>Pettinger</a:t>
            </a:r>
            <a:r>
              <a:rPr lang="de-DE" sz="1400" b="1" i="0" u="none" strike="noStrike" dirty="0">
                <a:solidFill>
                  <a:srgbClr val="000000"/>
                </a:solidFill>
                <a:effectLst/>
                <a:latin typeface="Arial" panose="020B0604020202020204" pitchFamily="34" charset="0"/>
                <a:cs typeface="Arial" panose="020B0604020202020204" pitchFamily="34" charset="0"/>
              </a:rPr>
              <a:t> </a:t>
            </a:r>
            <a:r>
              <a:rPr lang="de-DE" sz="1400" b="0" i="0" u="none" strike="noStrike" dirty="0">
                <a:solidFill>
                  <a:srgbClr val="000000"/>
                </a:solidFill>
                <a:effectLst/>
                <a:latin typeface="Arial" panose="020B0604020202020204" pitchFamily="34" charset="0"/>
                <a:cs typeface="Arial" panose="020B0604020202020204" pitchFamily="34" charset="0"/>
              </a:rPr>
              <a:t>hat einen Roman über Franz Doms geschrieben, der 1944 als 21-Jähriger im Landgericht Wien wegen seiner Homosexualität hingerichtet wurde. </a:t>
            </a:r>
          </a:p>
          <a:p>
            <a:pPr rtl="0">
              <a:spcBef>
                <a:spcPts val="0"/>
              </a:spcBef>
              <a:spcAft>
                <a:spcPts val="800"/>
              </a:spcAft>
            </a:pPr>
            <a:r>
              <a:rPr lang="de-DE" sz="1400" b="0" i="0" u="none" strike="noStrike" dirty="0">
                <a:solidFill>
                  <a:srgbClr val="000000"/>
                </a:solidFill>
                <a:effectLst/>
                <a:latin typeface="Arial" panose="020B0604020202020204" pitchFamily="34" charset="0"/>
                <a:cs typeface="Arial" panose="020B0604020202020204" pitchFamily="34" charset="0"/>
              </a:rPr>
              <a:t>Das Schicksal Franz Doms steht für die Diskriminierung, Verfolgung, Inhaftierung und Tötung tausender queerer Personen während der NS-Zeit. </a:t>
            </a:r>
            <a:endParaRPr lang="de-DE" sz="1400" dirty="0">
              <a:effectLst/>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7B421ABA-61BF-BD28-DFF5-EBC8CB329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380678"/>
            <a:ext cx="1246979" cy="1983830"/>
          </a:xfrm>
          <a:prstGeom prst="rect">
            <a:avLst/>
          </a:prstGeom>
        </p:spPr>
      </p:pic>
      <p:pic>
        <p:nvPicPr>
          <p:cNvPr id="7" name="Grafik 6">
            <a:extLst>
              <a:ext uri="{FF2B5EF4-FFF2-40B4-BE49-F238E27FC236}">
                <a16:creationId xmlns:a16="http://schemas.microsoft.com/office/drawing/2014/main" id="{0B08D2CB-6135-1996-6981-40A563E6A2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75656" y="3932133"/>
            <a:ext cx="4113946" cy="2056973"/>
          </a:xfrm>
          <a:prstGeom prst="rect">
            <a:avLst/>
          </a:prstGeom>
        </p:spPr>
      </p:pic>
      <p:sp>
        <p:nvSpPr>
          <p:cNvPr id="8" name="Textfeld 7">
            <a:extLst>
              <a:ext uri="{FF2B5EF4-FFF2-40B4-BE49-F238E27FC236}">
                <a16:creationId xmlns:a16="http://schemas.microsoft.com/office/drawing/2014/main" id="{43FD0BDA-E3C4-82AC-138A-1C5AAB132CDE}"/>
              </a:ext>
            </a:extLst>
          </p:cNvPr>
          <p:cNvSpPr txBox="1"/>
          <p:nvPr/>
        </p:nvSpPr>
        <p:spPr>
          <a:xfrm>
            <a:off x="5987577" y="4623906"/>
            <a:ext cx="1872208" cy="1210588"/>
          </a:xfrm>
          <a:prstGeom prst="rect">
            <a:avLst/>
          </a:prstGeom>
          <a:noFill/>
        </p:spPr>
        <p:txBody>
          <a:bodyPr wrap="square" rtlCol="0">
            <a:spAutoFit/>
          </a:bodyPr>
          <a:lstStyle/>
          <a:p>
            <a:pPr rtl="0">
              <a:spcBef>
                <a:spcPts val="0"/>
              </a:spcBef>
              <a:spcAft>
                <a:spcPts val="800"/>
              </a:spcAft>
            </a:pPr>
            <a:r>
              <a:rPr lang="de-DE" sz="1100" b="0" i="0" u="none" strike="noStrike" dirty="0">
                <a:solidFill>
                  <a:srgbClr val="000000"/>
                </a:solidFill>
                <a:effectLst/>
                <a:latin typeface="Arial" panose="020B0604020202020204" pitchFamily="34" charset="0"/>
                <a:cs typeface="Arial" panose="020B0604020202020204" pitchFamily="34" charset="0"/>
              </a:rPr>
              <a:t>Quelle Gerichtsfoto: </a:t>
            </a:r>
            <a:r>
              <a:rPr lang="de-DE" sz="1100" b="0" i="0" u="sng" strike="noStrike" dirty="0">
                <a:solidFill>
                  <a:srgbClr val="0563C1"/>
                </a:solidFill>
                <a:effectLst/>
                <a:latin typeface="Arial" panose="020B0604020202020204" pitchFamily="34" charset="0"/>
                <a:cs typeface="Arial" panose="020B0604020202020204" pitchFamily="34" charset="0"/>
                <a:hlinkClick r:id="rId4"/>
              </a:rPr>
              <a:t>queer.de/</a:t>
            </a:r>
            <a:r>
              <a:rPr lang="de-DE" sz="1100" b="0" i="0" u="sng" strike="noStrike" dirty="0" err="1">
                <a:solidFill>
                  <a:srgbClr val="0563C1"/>
                </a:solidFill>
                <a:effectLst/>
                <a:latin typeface="Arial" panose="020B0604020202020204" pitchFamily="34" charset="0"/>
                <a:cs typeface="Arial" panose="020B0604020202020204" pitchFamily="34" charset="0"/>
                <a:hlinkClick r:id="rId4"/>
              </a:rPr>
              <a:t>detail.php?article_id</a:t>
            </a:r>
            <a:r>
              <a:rPr lang="de-DE" sz="1100" b="0" i="0" u="sng" strike="noStrike" dirty="0">
                <a:solidFill>
                  <a:srgbClr val="0563C1"/>
                </a:solidFill>
                <a:effectLst/>
                <a:latin typeface="Arial" panose="020B0604020202020204" pitchFamily="34" charset="0"/>
                <a:cs typeface="Arial" panose="020B0604020202020204" pitchFamily="34" charset="0"/>
                <a:hlinkClick r:id="rId4"/>
              </a:rPr>
              <a:t>=33769</a:t>
            </a:r>
            <a:r>
              <a:rPr lang="de-DE" sz="1100" b="0" i="0" u="none" strike="noStrike" dirty="0">
                <a:solidFill>
                  <a:srgbClr val="000000"/>
                </a:solidFill>
                <a:effectLst/>
                <a:latin typeface="Arial" panose="020B0604020202020204" pitchFamily="34" charset="0"/>
                <a:cs typeface="Arial" panose="020B0604020202020204" pitchFamily="34" charset="0"/>
              </a:rPr>
              <a:t>; </a:t>
            </a:r>
          </a:p>
          <a:p>
            <a:pPr rtl="0">
              <a:spcBef>
                <a:spcPts val="0"/>
              </a:spcBef>
              <a:spcAft>
                <a:spcPts val="800"/>
              </a:spcAft>
            </a:pPr>
            <a:r>
              <a:rPr lang="de-DE" sz="1100" b="0" i="0" u="none" strike="noStrike" dirty="0">
                <a:solidFill>
                  <a:srgbClr val="000000"/>
                </a:solidFill>
                <a:effectLst/>
                <a:latin typeface="Arial" panose="020B0604020202020204" pitchFamily="34" charset="0"/>
                <a:cs typeface="Arial" panose="020B0604020202020204" pitchFamily="34" charset="0"/>
              </a:rPr>
              <a:t>Quelle Buchcover: </a:t>
            </a:r>
            <a:r>
              <a:rPr lang="de-DE" sz="1100" b="0" i="0" u="sng" strike="noStrike" dirty="0">
                <a:solidFill>
                  <a:srgbClr val="0563C1"/>
                </a:solidFill>
                <a:effectLst/>
                <a:latin typeface="Arial" panose="020B0604020202020204" pitchFamily="34" charset="0"/>
                <a:cs typeface="Arial" panose="020B0604020202020204" pitchFamily="34" charset="0"/>
                <a:hlinkClick r:id="rId5"/>
              </a:rPr>
              <a:t>loewenherz.at/</a:t>
            </a:r>
            <a:r>
              <a:rPr lang="de-DE" sz="1100" b="0" i="0" u="sng" strike="noStrike" dirty="0" err="1">
                <a:solidFill>
                  <a:srgbClr val="0563C1"/>
                </a:solidFill>
                <a:effectLst/>
                <a:latin typeface="Arial" panose="020B0604020202020204" pitchFamily="34" charset="0"/>
                <a:cs typeface="Arial" panose="020B0604020202020204" pitchFamily="34" charset="0"/>
                <a:hlinkClick r:id="rId5"/>
              </a:rPr>
              <a:t>index_lw_nr.php?LWNR</a:t>
            </a:r>
            <a:r>
              <a:rPr lang="de-DE" sz="1100" b="0" i="0" u="sng" strike="noStrike" dirty="0">
                <a:solidFill>
                  <a:srgbClr val="0563C1"/>
                </a:solidFill>
                <a:effectLst/>
                <a:latin typeface="Arial" panose="020B0604020202020204" pitchFamily="34" charset="0"/>
                <a:cs typeface="Arial" panose="020B0604020202020204" pitchFamily="34" charset="0"/>
                <a:hlinkClick r:id="rId5"/>
              </a:rPr>
              <a:t>=20334</a:t>
            </a:r>
            <a:endParaRPr lang="de-DE" sz="11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56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6A1E1EB-7FA8-F2F1-F77E-865927F70120}"/>
              </a:ext>
            </a:extLst>
          </p:cNvPr>
          <p:cNvSpPr txBox="1"/>
          <p:nvPr/>
        </p:nvSpPr>
        <p:spPr>
          <a:xfrm>
            <a:off x="1331640" y="1300212"/>
            <a:ext cx="5526360" cy="4826962"/>
          </a:xfrm>
          <a:prstGeom prst="rect">
            <a:avLst/>
          </a:prstGeom>
          <a:noFill/>
        </p:spPr>
        <p:txBody>
          <a:bodyPr wrap="square">
            <a:spAutoFit/>
          </a:bodyPr>
          <a:lstStyle/>
          <a:p>
            <a:pPr rtl="0">
              <a:spcBef>
                <a:spcPts val="0"/>
              </a:spcBef>
              <a:spcAft>
                <a:spcPts val="800"/>
              </a:spcAft>
            </a:pPr>
            <a:r>
              <a:rPr lang="de-DE" sz="1400" b="1" i="0" u="none" strike="noStrike" dirty="0">
                <a:solidFill>
                  <a:srgbClr val="000000"/>
                </a:solidFill>
                <a:effectLst/>
                <a:latin typeface="Arial" panose="020B0604020202020204" pitchFamily="34" charset="0"/>
                <a:cs typeface="Arial" panose="020B0604020202020204" pitchFamily="34" charset="0"/>
              </a:rPr>
              <a:t>Illi Anna Heger </a:t>
            </a:r>
            <a:r>
              <a:rPr lang="de-DE" sz="1400" b="0" i="0" u="none" strike="noStrike" dirty="0" err="1">
                <a:solidFill>
                  <a:srgbClr val="000000"/>
                </a:solidFill>
                <a:effectLst/>
                <a:latin typeface="Arial" panose="020B0604020202020204" pitchFamily="34" charset="0"/>
                <a:cs typeface="Arial" panose="020B0604020202020204" pitchFamily="34" charset="0"/>
              </a:rPr>
              <a:t>skriptet</a:t>
            </a:r>
            <a:r>
              <a:rPr lang="de-DE" sz="1400" b="0" i="0" u="none" strike="noStrike" dirty="0">
                <a:solidFill>
                  <a:srgbClr val="000000"/>
                </a:solidFill>
                <a:effectLst/>
                <a:latin typeface="Arial" panose="020B0604020202020204" pitchFamily="34" charset="0"/>
                <a:cs typeface="Arial" panose="020B0604020202020204" pitchFamily="34" charset="0"/>
              </a:rPr>
              <a:t> und zeichnet queer-feministische Webcomics, die aus dem eigenen Leben erzählen, Ereignisse dokumentieren, gesellschaftliche Strukturen analysieren und Theorie verständlich machen. </a:t>
            </a:r>
            <a:r>
              <a:rPr lang="de-DE" sz="1400" b="0" i="0" u="none" strike="noStrike" dirty="0" err="1">
                <a:solidFill>
                  <a:srgbClr val="000000"/>
                </a:solidFill>
                <a:effectLst/>
                <a:latin typeface="Arial" panose="020B0604020202020204" pitchFamily="34" charset="0"/>
                <a:cs typeface="Arial" panose="020B0604020202020204" pitchFamily="34" charset="0"/>
              </a:rPr>
              <a:t>They</a:t>
            </a:r>
            <a:r>
              <a:rPr lang="de-DE" sz="1400" b="0" i="0" u="none" strike="noStrike" dirty="0">
                <a:solidFill>
                  <a:srgbClr val="000000"/>
                </a:solidFill>
                <a:effectLst/>
                <a:latin typeface="Arial" panose="020B0604020202020204" pitchFamily="34" charset="0"/>
                <a:cs typeface="Arial" panose="020B0604020202020204" pitchFamily="34" charset="0"/>
              </a:rPr>
              <a:t> arbeitet seit 2009 an alternativen deutschen Pronomen, wie z. B. „</a:t>
            </a:r>
            <a:r>
              <a:rPr lang="de-DE" sz="1400" b="0" i="0" u="none" strike="noStrike" dirty="0" err="1">
                <a:solidFill>
                  <a:srgbClr val="000000"/>
                </a:solidFill>
                <a:effectLst/>
                <a:latin typeface="Arial" panose="020B0604020202020204" pitchFamily="34" charset="0"/>
                <a:cs typeface="Arial" panose="020B0604020202020204" pitchFamily="34" charset="0"/>
              </a:rPr>
              <a:t>xier</a:t>
            </a:r>
            <a:r>
              <a:rPr lang="de-DE" sz="1400" b="0" i="0" u="none" strike="noStrike" dirty="0">
                <a:solidFill>
                  <a:srgbClr val="000000"/>
                </a:solidFill>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cs typeface="Arial" panose="020B0604020202020204" pitchFamily="34" charset="0"/>
            </a:endParaRPr>
          </a:p>
          <a:p>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annaheger.de/</a:t>
            </a:r>
            <a:r>
              <a:rPr lang="de-DE" sz="1100" b="0" i="0" u="sng" strike="noStrike" dirty="0" err="1">
                <a:solidFill>
                  <a:srgbClr val="1155CC"/>
                </a:solidFill>
                <a:effectLst/>
                <a:latin typeface="Arial" panose="020B0604020202020204" pitchFamily="34" charset="0"/>
                <a:cs typeface="Arial" panose="020B0604020202020204" pitchFamily="34" charset="0"/>
                <a:hlinkClick r:id="rId2"/>
              </a:rPr>
              <a:t>ueber</a:t>
            </a:r>
            <a:r>
              <a:rPr lang="de-DE" sz="1100" b="0" i="0" u="none" strike="noStrike" dirty="0">
                <a:solidFill>
                  <a:srgbClr val="000000"/>
                </a:solidFill>
                <a:effectLst/>
                <a:latin typeface="Arial" panose="020B0604020202020204" pitchFamily="34" charset="0"/>
                <a:cs typeface="Arial" panose="020B0604020202020204" pitchFamily="34" charset="0"/>
              </a:rPr>
              <a:t> </a:t>
            </a: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r>
              <a:rPr lang="de-DE" sz="1100" dirty="0">
                <a:solidFill>
                  <a:srgbClr val="000000"/>
                </a:solidFill>
                <a:latin typeface="Arial" panose="020B0604020202020204" pitchFamily="34" charset="0"/>
                <a:cs typeface="Arial" panose="020B0604020202020204" pitchFamily="34" charset="0"/>
              </a:rPr>
              <a:t>Cover „Queer Comic Conversations“: </a:t>
            </a:r>
            <a:r>
              <a:rPr lang="de-DE" sz="1100" dirty="0">
                <a:solidFill>
                  <a:srgbClr val="000000"/>
                </a:solidFill>
                <a:latin typeface="Arial" panose="020B0604020202020204" pitchFamily="34" charset="0"/>
                <a:cs typeface="Arial" panose="020B0604020202020204" pitchFamily="34" charset="0"/>
                <a:hlinkClick r:id="rId3"/>
              </a:rPr>
              <a:t>annaheger.de/</a:t>
            </a:r>
            <a:r>
              <a:rPr lang="de-DE" sz="1100" dirty="0" err="1">
                <a:solidFill>
                  <a:srgbClr val="000000"/>
                </a:solidFill>
                <a:latin typeface="Arial" panose="020B0604020202020204" pitchFamily="34" charset="0"/>
                <a:cs typeface="Arial" panose="020B0604020202020204" pitchFamily="34" charset="0"/>
                <a:hlinkClick r:id="rId3"/>
              </a:rPr>
              <a:t>qcc</a:t>
            </a:r>
            <a:r>
              <a:rPr lang="de-DE" sz="1100" dirty="0">
                <a:solidFill>
                  <a:srgbClr val="000000"/>
                </a:solidFill>
                <a:latin typeface="Arial" panose="020B0604020202020204" pitchFamily="34" charset="0"/>
                <a:cs typeface="Arial" panose="020B0604020202020204" pitchFamily="34" charset="0"/>
              </a:rPr>
              <a:t> </a:t>
            </a:r>
            <a:endParaRPr lang="de-AT" sz="11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94992084-0FED-55BF-BD9D-AAC580BEF53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648" y="2996952"/>
            <a:ext cx="6642484" cy="2530470"/>
          </a:xfrm>
          <a:prstGeom prst="rect">
            <a:avLst/>
          </a:prstGeom>
        </p:spPr>
      </p:pic>
    </p:spTree>
    <p:extLst>
      <p:ext uri="{BB962C8B-B14F-4D97-AF65-F5344CB8AC3E}">
        <p14:creationId xmlns:p14="http://schemas.microsoft.com/office/powerpoint/2010/main" val="40214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A777BE2-5B3C-2E70-24C9-30120D1F26EF}"/>
              </a:ext>
            </a:extLst>
          </p:cNvPr>
          <p:cNvSpPr txBox="1"/>
          <p:nvPr/>
        </p:nvSpPr>
        <p:spPr>
          <a:xfrm>
            <a:off x="1547664" y="1433523"/>
            <a:ext cx="3024336" cy="3934410"/>
          </a:xfrm>
          <a:prstGeom prst="rect">
            <a:avLst/>
          </a:prstGeom>
          <a:noFill/>
        </p:spPr>
        <p:txBody>
          <a:bodyPr wrap="square">
            <a:spAutoFit/>
          </a:bodyPr>
          <a:lstStyle/>
          <a:p>
            <a:pPr rtl="0">
              <a:spcBef>
                <a:spcPts val="0"/>
              </a:spcBef>
              <a:spcAft>
                <a:spcPts val="800"/>
              </a:spcAft>
            </a:pPr>
            <a:r>
              <a:rPr lang="de-DE" sz="1400" b="1" i="0" u="none" strike="noStrike" dirty="0">
                <a:solidFill>
                  <a:srgbClr val="000000"/>
                </a:solidFill>
                <a:effectLst/>
                <a:latin typeface="Arial" panose="020B0604020202020204" pitchFamily="34" charset="0"/>
                <a:cs typeface="Arial" panose="020B0604020202020204" pitchFamily="34" charset="0"/>
              </a:rPr>
              <a:t>Ines Rieder </a:t>
            </a:r>
            <a:r>
              <a:rPr lang="de-DE" sz="1400" i="0" u="none" strike="noStrike" dirty="0">
                <a:solidFill>
                  <a:srgbClr val="000000"/>
                </a:solidFill>
                <a:effectLst/>
                <a:latin typeface="Arial" panose="020B0604020202020204" pitchFamily="34" charset="0"/>
                <a:cs typeface="Arial" panose="020B0604020202020204" pitchFamily="34" charset="0"/>
              </a:rPr>
              <a:t>und</a:t>
            </a:r>
            <a:r>
              <a:rPr lang="de-DE" sz="1400" b="1" i="0" u="none" strike="noStrike" dirty="0">
                <a:solidFill>
                  <a:srgbClr val="000000"/>
                </a:solidFill>
                <a:effectLst/>
                <a:latin typeface="Arial" panose="020B0604020202020204" pitchFamily="34" charset="0"/>
                <a:cs typeface="Arial" panose="020B0604020202020204" pitchFamily="34" charset="0"/>
              </a:rPr>
              <a:t> Diana Voigt </a:t>
            </a:r>
            <a:r>
              <a:rPr lang="de-DE" sz="1400" b="0" i="0" u="none" strike="noStrike" dirty="0">
                <a:solidFill>
                  <a:srgbClr val="000000"/>
                </a:solidFill>
                <a:effectLst/>
                <a:latin typeface="Arial" panose="020B0604020202020204" pitchFamily="34" charset="0"/>
                <a:cs typeface="Arial" panose="020B0604020202020204" pitchFamily="34" charset="0"/>
              </a:rPr>
              <a:t>veröffentlichen mit „Die Geschichte der Sidonie C.“ (2012) einen biografischen Roman über Sidonie </a:t>
            </a:r>
            <a:r>
              <a:rPr lang="de-DE" sz="1400" b="0" i="0" u="none" strike="noStrike" dirty="0" err="1">
                <a:solidFill>
                  <a:srgbClr val="000000"/>
                </a:solidFill>
                <a:effectLst/>
                <a:latin typeface="Arial" panose="020B0604020202020204" pitchFamily="34" charset="0"/>
                <a:cs typeface="Arial" panose="020B0604020202020204" pitchFamily="34" charset="0"/>
              </a:rPr>
              <a:t>Csillag</a:t>
            </a:r>
            <a:r>
              <a:rPr lang="de-DE" sz="1400" b="0" i="0" u="none" strike="noStrike" dirty="0">
                <a:solidFill>
                  <a:srgbClr val="000000"/>
                </a:solidFill>
                <a:effectLst/>
                <a:latin typeface="Arial" panose="020B0604020202020204" pitchFamily="34" charset="0"/>
                <a:cs typeface="Arial" panose="020B0604020202020204" pitchFamily="34" charset="0"/>
              </a:rPr>
              <a:t>, deren richtiger Name Margarete </a:t>
            </a:r>
            <a:r>
              <a:rPr lang="de-DE" sz="1400" b="0" i="0" u="none" strike="noStrike" dirty="0" err="1">
                <a:solidFill>
                  <a:srgbClr val="000000"/>
                </a:solidFill>
                <a:effectLst/>
                <a:latin typeface="Arial" panose="020B0604020202020204" pitchFamily="34" charset="0"/>
                <a:cs typeface="Arial" panose="020B0604020202020204" pitchFamily="34" charset="0"/>
              </a:rPr>
              <a:t>Csonka</a:t>
            </a:r>
            <a:r>
              <a:rPr lang="de-DE" sz="1400" b="0" i="0" u="none" strike="noStrike" dirty="0">
                <a:solidFill>
                  <a:srgbClr val="000000"/>
                </a:solidFill>
                <a:effectLst/>
                <a:latin typeface="Arial" panose="020B0604020202020204" pitchFamily="34" charset="0"/>
                <a:cs typeface="Arial" panose="020B0604020202020204" pitchFamily="34" charset="0"/>
              </a:rPr>
              <a:t> war. Jene war von ihren Eltern zu Sigmund Freud geschickt worden, der sie von ihrer „Homosexualität“ heilen sollte. </a:t>
            </a:r>
            <a:br>
              <a:rPr lang="de-DE" sz="1400" b="0" i="0" u="none" strike="noStrike" dirty="0">
                <a:solidFill>
                  <a:srgbClr val="000000"/>
                </a:solidFill>
                <a:effectLst/>
                <a:latin typeface="Arial" panose="020B0604020202020204" pitchFamily="34" charset="0"/>
                <a:cs typeface="Arial" panose="020B0604020202020204" pitchFamily="34" charset="0"/>
              </a:rPr>
            </a:b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Das Leben von Margarete </a:t>
            </a:r>
            <a:r>
              <a:rPr lang="de-DE" sz="1400" b="0" i="0" u="none" strike="noStrike" dirty="0" err="1">
                <a:solidFill>
                  <a:srgbClr val="000000"/>
                </a:solidFill>
                <a:effectLst/>
                <a:latin typeface="Arial" panose="020B0604020202020204" pitchFamily="34" charset="0"/>
                <a:cs typeface="Arial" panose="020B0604020202020204" pitchFamily="34" charset="0"/>
              </a:rPr>
              <a:t>Csonka</a:t>
            </a:r>
            <a:r>
              <a:rPr lang="de-DE" sz="1400" b="0" i="0" u="none" strike="noStrike" dirty="0">
                <a:solidFill>
                  <a:srgbClr val="000000"/>
                </a:solidFill>
                <a:effectLst/>
                <a:latin typeface="Arial" panose="020B0604020202020204" pitchFamily="34" charset="0"/>
                <a:cs typeface="Arial" panose="020B0604020202020204" pitchFamily="34" charset="0"/>
              </a:rPr>
              <a:t> umspannte fast ein Jahrhundert und gibt wichtige Einblicke in das Leben lesbischer Frauen Anfang des 20. Jahrhunderts. </a:t>
            </a:r>
          </a:p>
          <a:p>
            <a:pPr marL="0" marR="0" lvl="0" indent="0" algn="l" defTabSz="449263" rtl="0" eaLnBrk="0" fontAlgn="base" latinLnBrk="0" hangingPunct="0">
              <a:lnSpc>
                <a:spcPct val="100000"/>
              </a:lnSpc>
              <a:spcBef>
                <a:spcPts val="0"/>
              </a:spcBef>
              <a:spcAft>
                <a:spcPts val="80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Quelle: </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hlinkClick r:id="rId3"/>
              </a:rPr>
              <a:t>zentralbuchhandlung.de/</a:t>
            </a:r>
            <a:r>
              <a:rPr kumimoji="0" lang="de-DE" sz="1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hlinkClick r:id="rId3"/>
              </a:rPr>
              <a:t>shop</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hlinkClick r:id="rId3"/>
              </a:rPr>
              <a:t>/i/die-geschichte-der-sidonie-c-9783902902016-3378.html</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p>
        </p:txBody>
      </p:sp>
      <p:sp>
        <p:nvSpPr>
          <p:cNvPr id="6" name="Textfeld 5">
            <a:extLst>
              <a:ext uri="{FF2B5EF4-FFF2-40B4-BE49-F238E27FC236}">
                <a16:creationId xmlns:a16="http://schemas.microsoft.com/office/drawing/2014/main" id="{1334BB66-FC4D-DD22-99D4-F2D0DBC63C93}"/>
              </a:ext>
            </a:extLst>
          </p:cNvPr>
          <p:cNvSpPr txBox="1"/>
          <p:nvPr/>
        </p:nvSpPr>
        <p:spPr>
          <a:xfrm>
            <a:off x="4788024" y="5430403"/>
            <a:ext cx="3744416" cy="430887"/>
          </a:xfrm>
          <a:prstGeom prst="rect">
            <a:avLst/>
          </a:prstGeom>
          <a:noFill/>
        </p:spPr>
        <p:txBody>
          <a:bodyPr wrap="square">
            <a:spAutoFit/>
          </a:bodyPr>
          <a:lstStyle/>
          <a:p>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Buchcover:</a:t>
            </a:r>
            <a:b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br>
            <a:r>
              <a:rPr lang="de-DE" sz="1100" dirty="0">
                <a:solidFill>
                  <a:schemeClr val="tx1"/>
                </a:solidFill>
                <a:latin typeface="Arial" panose="020B0604020202020204" pitchFamily="34" charset="0"/>
                <a:cs typeface="Arial" panose="020B0604020202020204" pitchFamily="34" charset="0"/>
                <a:hlinkClick r:id="rId4"/>
              </a:rPr>
              <a:t>zaglossus.biz/Die_Geschichte_der_Sidonie_C.htm</a:t>
            </a:r>
            <a:r>
              <a:rPr lang="de-AT" sz="1100" dirty="0">
                <a:solidFill>
                  <a:schemeClr val="tx1"/>
                </a:solidFill>
                <a:latin typeface="Arial" panose="020B0604020202020204" pitchFamily="34" charset="0"/>
                <a:cs typeface="Arial" panose="020B0604020202020204" pitchFamily="34" charset="0"/>
              </a:rPr>
              <a:t> </a:t>
            </a:r>
          </a:p>
        </p:txBody>
      </p:sp>
      <p:pic>
        <p:nvPicPr>
          <p:cNvPr id="2" name="Grafik 1">
            <a:extLst>
              <a:ext uri="{FF2B5EF4-FFF2-40B4-BE49-F238E27FC236}">
                <a16:creationId xmlns:a16="http://schemas.microsoft.com/office/drawing/2014/main" id="{C1ED314B-F3DE-C519-05DD-D161C85CC0BF}"/>
              </a:ext>
            </a:extLst>
          </p:cNvPr>
          <p:cNvPicPr>
            <a:picLocks noChangeAspect="1"/>
          </p:cNvPicPr>
          <p:nvPr/>
        </p:nvPicPr>
        <p:blipFill>
          <a:blip r:embed="rId5"/>
          <a:stretch>
            <a:fillRect/>
          </a:stretch>
        </p:blipFill>
        <p:spPr>
          <a:xfrm>
            <a:off x="5076056" y="1655372"/>
            <a:ext cx="2282416" cy="3547255"/>
          </a:xfrm>
          <a:prstGeom prst="rect">
            <a:avLst/>
          </a:prstGeom>
        </p:spPr>
      </p:pic>
    </p:spTree>
    <p:extLst>
      <p:ext uri="{BB962C8B-B14F-4D97-AF65-F5344CB8AC3E}">
        <p14:creationId xmlns:p14="http://schemas.microsoft.com/office/powerpoint/2010/main" val="179839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259632" y="1268760"/>
            <a:ext cx="6696744" cy="3462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a:p>
            <a:pPr eaLnBrk="1" hangingPunct="1">
              <a:lnSpc>
                <a:spcPct val="120000"/>
              </a:lnSpc>
              <a:spcBef>
                <a:spcPts val="875"/>
              </a:spcBef>
            </a:pPr>
            <a:endParaRPr lang="de-DE" sz="1100" dirty="0">
              <a:solidFill>
                <a:schemeClr val="tx1"/>
              </a:solidFill>
              <a:latin typeface="Arial" charset="0"/>
              <a:cs typeface="Arial" charset="0"/>
            </a:endParaRPr>
          </a:p>
        </p:txBody>
      </p:sp>
      <p:pic>
        <p:nvPicPr>
          <p:cNvPr id="2" name="Grafik 1">
            <a:extLst>
              <a:ext uri="{FF2B5EF4-FFF2-40B4-BE49-F238E27FC236}">
                <a16:creationId xmlns:a16="http://schemas.microsoft.com/office/drawing/2014/main" id="{3210D000-7DCF-C93E-5161-E7B61ED1C1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3648" y="1800283"/>
            <a:ext cx="5244075" cy="3933056"/>
          </a:xfrm>
          <a:prstGeom prst="rect">
            <a:avLst/>
          </a:prstGeom>
        </p:spPr>
      </p:pic>
      <p:sp>
        <p:nvSpPr>
          <p:cNvPr id="8" name="Textfeld 7">
            <a:extLst>
              <a:ext uri="{FF2B5EF4-FFF2-40B4-BE49-F238E27FC236}">
                <a16:creationId xmlns:a16="http://schemas.microsoft.com/office/drawing/2014/main" id="{F727F7F2-D035-A152-A4BE-5B8ABA875130}"/>
              </a:ext>
            </a:extLst>
          </p:cNvPr>
          <p:cNvSpPr txBox="1"/>
          <p:nvPr/>
        </p:nvSpPr>
        <p:spPr>
          <a:xfrm>
            <a:off x="1403648" y="1254903"/>
            <a:ext cx="6480720" cy="5047536"/>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Es gibt aber auch trans Zebrastreifen in blau-rosa-weiß, z. B. zwischen Museumsquartier und Volkstheater.</a:t>
            </a: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derstandard.at/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story</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/2000140971609/transzebrastreifen-zeichen-gegen-diskriminierung</a:t>
            </a:r>
            <a:endParaRPr kumimoji="0" lang="de-AT" sz="1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44427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3568" y="4123344"/>
            <a:ext cx="3743325" cy="934663"/>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806244" y="4221088"/>
            <a:ext cx="3477773" cy="754336"/>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marL="354013" indent="-354013" eaLnBrk="1" hangingPunct="1">
              <a:buSzPct val="100000"/>
            </a:pPr>
            <a:r>
              <a:rPr lang="de-AT" dirty="0">
                <a:solidFill>
                  <a:srgbClr val="FFFFFF"/>
                </a:solidFill>
                <a:latin typeface="Arial" charset="0"/>
                <a:cs typeface="Arial" charset="0"/>
              </a:rPr>
              <a:t>A  </a:t>
            </a:r>
            <a:r>
              <a:rPr lang="de-DE" sz="1800" dirty="0">
                <a:solidFill>
                  <a:srgbClr val="FFFFFF"/>
                </a:solidFill>
                <a:latin typeface="Arial" charset="0"/>
                <a:cs typeface="Arial" charset="0"/>
              </a:rPr>
              <a:t>„Mathematik macht Freude“ </a:t>
            </a:r>
            <a:br>
              <a:rPr lang="de-DE" sz="1400" dirty="0">
                <a:solidFill>
                  <a:srgbClr val="FFFFFF"/>
                </a:solidFill>
                <a:latin typeface="Arial" charset="0"/>
                <a:cs typeface="Arial" charset="0"/>
              </a:rPr>
            </a:br>
            <a:r>
              <a:rPr lang="de-DE" sz="1400" dirty="0">
                <a:solidFill>
                  <a:srgbClr val="FFFFFF"/>
                </a:solidFill>
                <a:latin typeface="Arial" charset="0"/>
                <a:cs typeface="Arial" charset="0"/>
              </a:rPr>
              <a:t>(Universität Wien)</a:t>
            </a:r>
            <a:endParaRPr lang="de-AT" sz="1400" dirty="0">
              <a:solidFill>
                <a:srgbClr val="FFFFFF"/>
              </a:solidFill>
              <a:latin typeface="Arial" charset="0"/>
              <a:cs typeface="Arial" charset="0"/>
            </a:endParaRPr>
          </a:p>
        </p:txBody>
      </p:sp>
      <p:sp>
        <p:nvSpPr>
          <p:cNvPr id="20483" name="Text Box 5"/>
          <p:cNvSpPr txBox="1">
            <a:spLocks noChangeArrowheads="1"/>
          </p:cNvSpPr>
          <p:nvPr/>
        </p:nvSpPr>
        <p:spPr bwMode="auto">
          <a:xfrm>
            <a:off x="744905" y="5163449"/>
            <a:ext cx="3600450" cy="782497"/>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tabLst>
                <a:tab pos="354013"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a:solidFill>
                  <a:srgbClr val="FFFFFF"/>
                </a:solidFill>
                <a:latin typeface="Arial" charset="0"/>
                <a:cs typeface="Arial" charset="0"/>
              </a:rPr>
              <a:t>C</a:t>
            </a:r>
            <a:r>
              <a:rPr lang="de-AT" sz="1800" dirty="0">
                <a:solidFill>
                  <a:srgbClr val="FFFFFF"/>
                </a:solidFill>
                <a:latin typeface="Arial" charset="0"/>
                <a:cs typeface="Arial" charset="0"/>
              </a:rPr>
              <a:t>  </a:t>
            </a:r>
            <a:r>
              <a:rPr lang="de-DE" sz="1800" dirty="0">
                <a:solidFill>
                  <a:srgbClr val="FFFFFF"/>
                </a:solidFill>
                <a:latin typeface="Arial" charset="0"/>
                <a:cs typeface="Arial" charset="0"/>
              </a:rPr>
              <a:t> „</a:t>
            </a:r>
            <a:r>
              <a:rPr lang="de-AT" sz="1800" dirty="0">
                <a:solidFill>
                  <a:srgbClr val="FFFFFF"/>
                </a:solidFill>
                <a:latin typeface="Arial" charset="0"/>
                <a:cs typeface="Arial" charset="0"/>
              </a:rPr>
              <a:t>Queeres Leben</a:t>
            </a:r>
            <a:r>
              <a:rPr lang="de-DE" sz="1800" dirty="0">
                <a:solidFill>
                  <a:srgbClr val="FFFFFF"/>
                </a:solidFill>
                <a:latin typeface="Arial" charset="0"/>
                <a:cs typeface="Arial" charset="0"/>
              </a:rPr>
              <a:t>“</a:t>
            </a:r>
            <a:r>
              <a:rPr lang="de-AT" sz="1800" dirty="0">
                <a:solidFill>
                  <a:srgbClr val="FFFFFF"/>
                </a:solidFill>
                <a:latin typeface="Arial" charset="0"/>
                <a:cs typeface="Arial" charset="0"/>
              </a:rPr>
              <a:t> </a:t>
            </a:r>
            <a:br>
              <a:rPr lang="de-AT" sz="1400" dirty="0">
                <a:solidFill>
                  <a:srgbClr val="FFFFFF"/>
                </a:solidFill>
                <a:latin typeface="Arial" charset="0"/>
                <a:cs typeface="Arial" charset="0"/>
              </a:rPr>
            </a:br>
            <a:r>
              <a:rPr lang="de-AT" sz="1400" dirty="0">
                <a:solidFill>
                  <a:srgbClr val="FFFFFF"/>
                </a:solidFill>
                <a:latin typeface="Arial" charset="0"/>
                <a:cs typeface="Arial" charset="0"/>
              </a:rPr>
              <a:t>	(Universität Klagenfurt)</a:t>
            </a:r>
          </a:p>
        </p:txBody>
      </p:sp>
      <p:sp>
        <p:nvSpPr>
          <p:cNvPr id="20484" name="Text Box 6"/>
          <p:cNvSpPr txBox="1">
            <a:spLocks noChangeArrowheads="1"/>
          </p:cNvSpPr>
          <p:nvPr/>
        </p:nvSpPr>
        <p:spPr bwMode="auto">
          <a:xfrm>
            <a:off x="4715818" y="5156399"/>
            <a:ext cx="3600450" cy="78249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a:solidFill>
                  <a:srgbClr val="FFFFFF"/>
                </a:solidFill>
                <a:latin typeface="Arial" charset="0"/>
                <a:cs typeface="Arial" charset="0"/>
              </a:rPr>
              <a:t>D</a:t>
            </a:r>
            <a:r>
              <a:rPr lang="de-AT" sz="1200" dirty="0">
                <a:solidFill>
                  <a:srgbClr val="FFFFFF"/>
                </a:solidFill>
                <a:latin typeface="Arial" charset="0"/>
                <a:cs typeface="Arial" charset="0"/>
              </a:rPr>
              <a:t> </a:t>
            </a:r>
            <a:r>
              <a:rPr lang="de-AT" sz="1800" dirty="0">
                <a:solidFill>
                  <a:srgbClr val="FFFFFF"/>
                </a:solidFill>
                <a:latin typeface="Arial" charset="0"/>
                <a:cs typeface="Arial" charset="0"/>
              </a:rPr>
              <a:t>„In Linz beginnt’s“ </a:t>
            </a:r>
            <a:br>
              <a:rPr lang="de-AT" sz="1200" dirty="0">
                <a:solidFill>
                  <a:srgbClr val="FFFFFF"/>
                </a:solidFill>
                <a:latin typeface="Arial" charset="0"/>
                <a:cs typeface="Arial" charset="0"/>
              </a:rPr>
            </a:br>
            <a:r>
              <a:rPr lang="de-AT" sz="1200" dirty="0">
                <a:solidFill>
                  <a:srgbClr val="FFFFFF"/>
                </a:solidFill>
                <a:latin typeface="Arial" charset="0"/>
                <a:cs typeface="Arial" charset="0"/>
              </a:rPr>
              <a:t>	</a:t>
            </a:r>
            <a:r>
              <a:rPr lang="de-AT" sz="1400" dirty="0">
                <a:solidFill>
                  <a:srgbClr val="FFFFFF"/>
                </a:solidFill>
                <a:latin typeface="Arial" charset="0"/>
                <a:cs typeface="Arial" charset="0"/>
              </a:rPr>
              <a:t>(Johannes Kepler Universität Linz)</a:t>
            </a:r>
          </a:p>
        </p:txBody>
      </p:sp>
      <p:sp>
        <p:nvSpPr>
          <p:cNvPr id="20485" name="Text Box 7"/>
          <p:cNvSpPr txBox="1">
            <a:spLocks noChangeArrowheads="1"/>
          </p:cNvSpPr>
          <p:nvPr/>
        </p:nvSpPr>
        <p:spPr bwMode="auto">
          <a:xfrm>
            <a:off x="683568" y="2594475"/>
            <a:ext cx="7632700" cy="1295400"/>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solidFill>
                  <a:srgbClr val="FFFFFF"/>
                </a:solidFill>
                <a:latin typeface="Arial" charset="0"/>
                <a:cs typeface="Arial" charset="0"/>
              </a:rPr>
              <a:t>In welchem Projekt wurde der „Leitfaden zur Berücksichtigung von Geschlechtervielfalt“ veröffentlicht?</a:t>
            </a:r>
            <a:endParaRPr lang="de-AT" dirty="0">
              <a:solidFill>
                <a:srgbClr val="FFFFFF"/>
              </a:solidFill>
              <a:latin typeface="Arial" charset="0"/>
              <a:cs typeface="Arial" charset="0"/>
            </a:endParaRPr>
          </a:p>
        </p:txBody>
      </p:sp>
      <p:sp>
        <p:nvSpPr>
          <p:cNvPr id="20486" name="Text Box 9"/>
          <p:cNvSpPr txBox="1">
            <a:spLocks noChangeArrowheads="1"/>
          </p:cNvSpPr>
          <p:nvPr/>
        </p:nvSpPr>
        <p:spPr bwMode="auto">
          <a:xfrm>
            <a:off x="4715818" y="4221088"/>
            <a:ext cx="3600450" cy="754336"/>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pPr>
            <a:r>
              <a:rPr lang="de-AT" dirty="0">
                <a:latin typeface="Arial" charset="0"/>
                <a:cs typeface="Arial" charset="0"/>
              </a:rPr>
              <a:t>B </a:t>
            </a:r>
            <a:r>
              <a:rPr lang="de-DE" sz="1800" dirty="0">
                <a:latin typeface="Arial" charset="0"/>
                <a:cs typeface="Arial" charset="0"/>
              </a:rPr>
              <a:t>„Lebenslust“ </a:t>
            </a:r>
            <a:br>
              <a:rPr lang="de-DE" sz="1200" dirty="0">
                <a:latin typeface="Arial" charset="0"/>
                <a:cs typeface="Arial" charset="0"/>
              </a:rPr>
            </a:br>
            <a:r>
              <a:rPr lang="de-DE" sz="1200" dirty="0">
                <a:latin typeface="Arial" charset="0"/>
                <a:cs typeface="Arial" charset="0"/>
              </a:rPr>
              <a:t>	</a:t>
            </a:r>
            <a:r>
              <a:rPr lang="de-DE" sz="1400" dirty="0">
                <a:latin typeface="Arial" charset="0"/>
                <a:cs typeface="Arial" charset="0"/>
              </a:rPr>
              <a:t>(Akademie der Bildenden Künste Wien)</a:t>
            </a:r>
            <a:endParaRPr lang="de-AT" sz="1400" dirty="0">
              <a:latin typeface="Arial" charset="0"/>
              <a:cs typeface="Arial" charset="0"/>
            </a:endParaRPr>
          </a:p>
        </p:txBody>
      </p:sp>
      <p:pic>
        <p:nvPicPr>
          <p:cNvPr id="9" name="Grafik 8">
            <a:extLst>
              <a:ext uri="{FF2B5EF4-FFF2-40B4-BE49-F238E27FC236}">
                <a16:creationId xmlns:a16="http://schemas.microsoft.com/office/drawing/2014/main" id="{B847AD68-353E-FE48-AADC-D8297F31C17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40099569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827584" y="1241358"/>
            <a:ext cx="7776864" cy="132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A:</a:t>
            </a:r>
            <a:r>
              <a:rPr lang="de-DE" dirty="0">
                <a:solidFill>
                  <a:schemeClr val="tx1"/>
                </a:solidFill>
                <a:latin typeface="Arial" charset="0"/>
                <a:cs typeface="Arial" charset="0"/>
              </a:rPr>
              <a:t> </a:t>
            </a:r>
            <a:r>
              <a:rPr lang="de-DE" b="1" dirty="0">
                <a:solidFill>
                  <a:schemeClr val="tx1"/>
                </a:solidFill>
                <a:latin typeface="Arial" charset="0"/>
                <a:cs typeface="Arial" charset="0"/>
              </a:rPr>
              <a:t>im Projekt „Mathematik macht Freude“ </a:t>
            </a:r>
            <a:r>
              <a:rPr lang="de-DE" dirty="0">
                <a:solidFill>
                  <a:schemeClr val="tx1"/>
                </a:solidFill>
                <a:latin typeface="Arial" charset="0"/>
                <a:cs typeface="Arial" charset="0"/>
              </a:rPr>
              <a:t>der</a:t>
            </a:r>
            <a:r>
              <a:rPr lang="de-DE" b="1" dirty="0">
                <a:solidFill>
                  <a:schemeClr val="tx1"/>
                </a:solidFill>
                <a:latin typeface="Arial" charset="0"/>
                <a:cs typeface="Arial" charset="0"/>
              </a:rPr>
              <a:t> </a:t>
            </a:r>
            <a:r>
              <a:rPr lang="de-DE" dirty="0">
                <a:solidFill>
                  <a:schemeClr val="tx1"/>
                </a:solidFill>
                <a:latin typeface="Arial" charset="0"/>
                <a:cs typeface="Arial" charset="0"/>
              </a:rPr>
              <a:t>Fakultät für Mathematik (Universität Wien)</a:t>
            </a:r>
          </a:p>
          <a:p>
            <a:pPr eaLnBrk="1" hangingPunct="1">
              <a:lnSpc>
                <a:spcPct val="120000"/>
              </a:lnSpc>
              <a:spcBef>
                <a:spcPts val="875"/>
              </a:spcBef>
            </a:pPr>
            <a:r>
              <a:rPr lang="de-DE" sz="1400" dirty="0">
                <a:solidFill>
                  <a:schemeClr val="tx1"/>
                </a:solidFill>
                <a:latin typeface="Arial" charset="0"/>
                <a:cs typeface="Arial" charset="0"/>
              </a:rPr>
              <a:t>Näheres s. </a:t>
            </a:r>
            <a:r>
              <a:rPr lang="de-DE" sz="1400" dirty="0">
                <a:solidFill>
                  <a:schemeClr val="tx1"/>
                </a:solidFill>
                <a:latin typeface="Arial" charset="0"/>
                <a:cs typeface="Arial" charset="0"/>
                <a:hlinkClick r:id="rId3"/>
              </a:rPr>
              <a:t>mmf.univie.ac.at/</a:t>
            </a:r>
            <a:r>
              <a:rPr lang="de-DE" sz="1400" dirty="0" err="1">
                <a:solidFill>
                  <a:schemeClr val="tx1"/>
                </a:solidFill>
                <a:latin typeface="Arial" charset="0"/>
                <a:cs typeface="Arial" charset="0"/>
                <a:hlinkClick r:id="rId3"/>
              </a:rPr>
              <a:t>geschlechtervielfalt</a:t>
            </a:r>
            <a:r>
              <a:rPr lang="de-DE" sz="1400" dirty="0">
                <a:solidFill>
                  <a:schemeClr val="tx1"/>
                </a:solidFill>
                <a:latin typeface="Arial" charset="0"/>
                <a:cs typeface="Arial" charset="0"/>
              </a:rPr>
              <a:t> </a:t>
            </a:r>
            <a:endParaRPr lang="de-DE" sz="1100" dirty="0">
              <a:solidFill>
                <a:schemeClr val="tx1"/>
              </a:solidFill>
              <a:latin typeface="Arial" charset="0"/>
              <a:cs typeface="Arial" charset="0"/>
            </a:endParaRPr>
          </a:p>
        </p:txBody>
      </p:sp>
      <p:pic>
        <p:nvPicPr>
          <p:cNvPr id="5" name="Grafik 4">
            <a:extLst>
              <a:ext uri="{FF2B5EF4-FFF2-40B4-BE49-F238E27FC236}">
                <a16:creationId xmlns:a16="http://schemas.microsoft.com/office/drawing/2014/main" id="{DCBB1262-6A3B-63AF-2C1E-02137A28BBA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3608" y="2794659"/>
            <a:ext cx="6228184" cy="3404586"/>
          </a:xfrm>
          <a:prstGeom prst="rect">
            <a:avLst/>
          </a:prstGeom>
        </p:spPr>
      </p:pic>
    </p:spTree>
    <p:extLst>
      <p:ext uri="{BB962C8B-B14F-4D97-AF65-F5344CB8AC3E}">
        <p14:creationId xmlns:p14="http://schemas.microsoft.com/office/powerpoint/2010/main" val="1870309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899592" y="1369948"/>
            <a:ext cx="7776864" cy="2247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Aber auch die anderen Universitäten haben interessante Publikationen herausgegeben:</a:t>
            </a:r>
          </a:p>
          <a:p>
            <a:pPr eaLnBrk="1" hangingPunct="1">
              <a:lnSpc>
                <a:spcPct val="120000"/>
              </a:lnSpc>
              <a:spcBef>
                <a:spcPts val="0"/>
              </a:spcBef>
            </a:pPr>
            <a:endParaRPr lang="de-DE" sz="1400" dirty="0">
              <a:solidFill>
                <a:schemeClr val="tx1"/>
              </a:solidFill>
              <a:latin typeface="Arial" charset="0"/>
              <a:cs typeface="Arial" charset="0"/>
            </a:endParaRPr>
          </a:p>
          <a:p>
            <a:pPr marL="285750" indent="-285750" eaLnBrk="1" hangingPunct="1">
              <a:lnSpc>
                <a:spcPct val="120000"/>
              </a:lnSpc>
              <a:spcBef>
                <a:spcPts val="0"/>
              </a:spcBef>
              <a:buFont typeface="Arial" panose="020B0604020202020204" pitchFamily="34" charset="0"/>
              <a:buChar char="•"/>
            </a:pPr>
            <a:r>
              <a:rPr lang="de-DE" sz="1400" dirty="0">
                <a:solidFill>
                  <a:schemeClr val="tx1"/>
                </a:solidFill>
                <a:latin typeface="Arial" charset="0"/>
                <a:cs typeface="Arial" charset="0"/>
              </a:rPr>
              <a:t>Akademie der Bildenden Künste (2019): </a:t>
            </a:r>
            <a:r>
              <a:rPr lang="de-DE" sz="1400" b="1" dirty="0">
                <a:solidFill>
                  <a:schemeClr val="tx1"/>
                </a:solidFill>
                <a:latin typeface="Arial" charset="0"/>
                <a:cs typeface="Arial" charset="0"/>
              </a:rPr>
              <a:t>trans. </a:t>
            </a:r>
            <a:r>
              <a:rPr lang="de-DE" sz="1400" b="1" dirty="0" err="1">
                <a:solidFill>
                  <a:schemeClr val="tx1"/>
                </a:solidFill>
                <a:latin typeface="Arial" charset="0"/>
                <a:cs typeface="Arial" charset="0"/>
              </a:rPr>
              <a:t>inter</a:t>
            </a:r>
            <a:r>
              <a:rPr lang="de-DE" sz="1400" b="1" dirty="0">
                <a:solidFill>
                  <a:schemeClr val="tx1"/>
                </a:solidFill>
                <a:latin typeface="Arial" charset="0"/>
                <a:cs typeface="Arial" charset="0"/>
              </a:rPr>
              <a:t>*. nicht-binär. Lehr- und Lernräume an Hochschulen geschlechterreflektiert gestalten</a:t>
            </a:r>
            <a:r>
              <a:rPr lang="de-DE" sz="1400" dirty="0">
                <a:solidFill>
                  <a:schemeClr val="tx1"/>
                </a:solidFill>
                <a:latin typeface="Arial" charset="0"/>
                <a:cs typeface="Arial" charset="0"/>
              </a:rPr>
              <a:t>, Wien. Download: </a:t>
            </a:r>
            <a:r>
              <a:rPr lang="de-DE" sz="1400" dirty="0">
                <a:solidFill>
                  <a:schemeClr val="tx1"/>
                </a:solidFill>
                <a:latin typeface="Arial" charset="0"/>
                <a:cs typeface="Arial" charset="0"/>
                <a:hlinkClick r:id="rId3"/>
              </a:rPr>
              <a:t>akbild.ac.at/de/</a:t>
            </a:r>
            <a:r>
              <a:rPr lang="de-DE" sz="1400" dirty="0" err="1">
                <a:solidFill>
                  <a:schemeClr val="tx1"/>
                </a:solidFill>
                <a:latin typeface="Arial" charset="0"/>
                <a:cs typeface="Arial" charset="0"/>
                <a:hlinkClick r:id="rId3"/>
              </a:rPr>
              <a:t>universitaet</a:t>
            </a:r>
            <a:r>
              <a:rPr lang="de-DE" sz="1400" dirty="0">
                <a:solidFill>
                  <a:schemeClr val="tx1"/>
                </a:solidFill>
                <a:latin typeface="Arial" charset="0"/>
                <a:cs typeface="Arial" charset="0"/>
                <a:hlinkClick r:id="rId3"/>
              </a:rPr>
              <a:t>/</a:t>
            </a:r>
            <a:r>
              <a:rPr lang="de-DE" sz="1400" dirty="0" err="1">
                <a:solidFill>
                  <a:schemeClr val="tx1"/>
                </a:solidFill>
                <a:latin typeface="Arial" charset="0"/>
                <a:cs typeface="Arial" charset="0"/>
                <a:hlinkClick r:id="rId3"/>
              </a:rPr>
              <a:t>frauenfoerderung-geschlechterforschung-diversitaet</a:t>
            </a:r>
            <a:r>
              <a:rPr lang="de-DE" sz="1400" dirty="0">
                <a:solidFill>
                  <a:schemeClr val="tx1"/>
                </a:solidFill>
                <a:latin typeface="Arial" charset="0"/>
                <a:cs typeface="Arial" charset="0"/>
                <a:hlinkClick r:id="rId3"/>
              </a:rPr>
              <a:t>/non-</a:t>
            </a:r>
            <a:r>
              <a:rPr lang="de-DE" sz="1400" dirty="0" err="1">
                <a:solidFill>
                  <a:schemeClr val="tx1"/>
                </a:solidFill>
                <a:latin typeface="Arial" charset="0"/>
                <a:cs typeface="Arial" charset="0"/>
                <a:hlinkClick r:id="rId3"/>
              </a:rPr>
              <a:t>binary</a:t>
            </a:r>
            <a:r>
              <a:rPr lang="de-DE" sz="1400" dirty="0">
                <a:solidFill>
                  <a:schemeClr val="tx1"/>
                </a:solidFill>
                <a:latin typeface="Arial" charset="0"/>
                <a:cs typeface="Arial" charset="0"/>
                <a:hlinkClick r:id="rId3"/>
              </a:rPr>
              <a:t>-</a:t>
            </a:r>
            <a:r>
              <a:rPr lang="de-DE" sz="1400" dirty="0" err="1">
                <a:solidFill>
                  <a:schemeClr val="tx1"/>
                </a:solidFill>
                <a:latin typeface="Arial" charset="0"/>
                <a:cs typeface="Arial" charset="0"/>
                <a:hlinkClick r:id="rId3"/>
              </a:rPr>
              <a:t>universities</a:t>
            </a:r>
            <a:r>
              <a:rPr lang="de-DE" sz="1400" dirty="0">
                <a:solidFill>
                  <a:schemeClr val="tx1"/>
                </a:solidFill>
                <a:latin typeface="Arial" charset="0"/>
                <a:cs typeface="Arial" charset="0"/>
                <a:hlinkClick r:id="rId3"/>
              </a:rPr>
              <a:t>/non-binary-uni-accessible-300ppi.pdf</a:t>
            </a:r>
            <a:r>
              <a:rPr lang="de-DE" sz="1400" dirty="0">
                <a:solidFill>
                  <a:schemeClr val="tx1"/>
                </a:solidFill>
                <a:latin typeface="Arial" charset="0"/>
                <a:cs typeface="Arial" charset="0"/>
              </a:rPr>
              <a:t> </a:t>
            </a:r>
          </a:p>
        </p:txBody>
      </p:sp>
      <p:sp>
        <p:nvSpPr>
          <p:cNvPr id="2" name="Textfeld 1">
            <a:extLst>
              <a:ext uri="{FF2B5EF4-FFF2-40B4-BE49-F238E27FC236}">
                <a16:creationId xmlns:a16="http://schemas.microsoft.com/office/drawing/2014/main" id="{E01F597D-A674-33C9-88EA-87CF26B69125}"/>
              </a:ext>
            </a:extLst>
          </p:cNvPr>
          <p:cNvSpPr txBox="1"/>
          <p:nvPr/>
        </p:nvSpPr>
        <p:spPr>
          <a:xfrm>
            <a:off x="896390" y="3801489"/>
            <a:ext cx="7344816" cy="1102674"/>
          </a:xfrm>
          <a:prstGeom prst="rect">
            <a:avLst/>
          </a:prstGeom>
          <a:noFill/>
        </p:spPr>
        <p:txBody>
          <a:bodyPr wrap="square" rtlCol="0">
            <a:spAutoFit/>
          </a:bodyPr>
          <a:lstStyle/>
          <a:p>
            <a:pPr marL="285750" marR="0" lvl="0" indent="-285750" algn="l" defTabSz="449263" rtl="0" eaLnBrk="1" fontAlgn="base" latinLnBrk="0" hangingPunct="1">
              <a:lnSpc>
                <a:spcPct val="120000"/>
              </a:lnSpc>
              <a:spcBef>
                <a:spcPts val="875"/>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Terle</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Christina (2020): </a:t>
            </a:r>
            <a:r>
              <a:rPr kumimoji="0" lang="de-DE" sz="14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Geschlechtervielfalt und die Rolle des Arbeitskreises bei der Gestaltung einer nicht-binären Universität. </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Download: </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4"/>
              </a:rPr>
              <a:t>aau.at/</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hlinkClick r:id="rId4"/>
              </a:rPr>
              <a:t>wp</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4"/>
              </a:rPr>
              <a:t>-content/</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hlinkClick r:id="rId4"/>
              </a:rPr>
              <a:t>uploads</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4"/>
              </a:rPr>
              <a:t>/2021/07/Geschlechtervielfalt-und-die-Rolle-des-Arbeitskreises_CTerle.pdf</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a:t>
            </a:r>
          </a:p>
        </p:txBody>
      </p:sp>
      <p:sp>
        <p:nvSpPr>
          <p:cNvPr id="3" name="Textfeld 2">
            <a:extLst>
              <a:ext uri="{FF2B5EF4-FFF2-40B4-BE49-F238E27FC236}">
                <a16:creationId xmlns:a16="http://schemas.microsoft.com/office/drawing/2014/main" id="{0EF4E41D-9494-5925-C214-13DEB0CD2403}"/>
              </a:ext>
            </a:extLst>
          </p:cNvPr>
          <p:cNvSpPr txBox="1"/>
          <p:nvPr/>
        </p:nvSpPr>
        <p:spPr>
          <a:xfrm>
            <a:off x="860386" y="5088101"/>
            <a:ext cx="7416824" cy="844142"/>
          </a:xfrm>
          <a:prstGeom prst="rect">
            <a:avLst/>
          </a:prstGeom>
          <a:noFill/>
        </p:spPr>
        <p:txBody>
          <a:bodyPr wrap="square" rtlCol="0">
            <a:spAutoFit/>
          </a:bodyPr>
          <a:lstStyle/>
          <a:p>
            <a:pPr marL="285750" marR="0" lvl="0" indent="-285750" algn="l" defTabSz="449263" rtl="0" eaLnBrk="1" fontAlgn="base" latinLnBrk="0" hangingPunct="1">
              <a:lnSpc>
                <a:spcPct val="120000"/>
              </a:lnSpc>
              <a:spcBef>
                <a:spcPts val="875"/>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Johannes Kepler Universität Linz (2020): </a:t>
            </a:r>
            <a:r>
              <a:rPr kumimoji="0" lang="de-DE" sz="14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Inklusive Sprache. Was bedeutet das kurz erklärt? Ein Sprachleitfaden (in Leichter Sprache). </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Download: </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5"/>
              </a:rPr>
              <a:t>jku.at/</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hlinkClick r:id="rId5"/>
              </a:rPr>
              <a:t>fileadmin</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5"/>
              </a:rPr>
              <a:t>/gruppen/39/Sprachleitfaden_LeichteSprache_A5-FINAL_bf.pdf</a:t>
            </a:r>
            <a:endParaRPr lang="de-DE" sz="1400" dirty="0">
              <a:solidFill>
                <a:prstClr val="black"/>
              </a:solidFill>
              <a:latin typeface="Arial" charset="0"/>
              <a:cs typeface="Arial" charset="0"/>
            </a:endParaRPr>
          </a:p>
        </p:txBody>
      </p:sp>
    </p:spTree>
    <p:extLst>
      <p:ext uri="{BB962C8B-B14F-4D97-AF65-F5344CB8AC3E}">
        <p14:creationId xmlns:p14="http://schemas.microsoft.com/office/powerpoint/2010/main" val="3480282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2204" y="5080992"/>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Frauenzimmer</a:t>
            </a:r>
          </a:p>
        </p:txBody>
      </p:sp>
      <p:sp>
        <p:nvSpPr>
          <p:cNvPr id="20483" name="Text Box 5"/>
          <p:cNvSpPr txBox="1">
            <a:spLocks noChangeArrowheads="1"/>
          </p:cNvSpPr>
          <p:nvPr/>
        </p:nvSpPr>
        <p:spPr bwMode="auto">
          <a:xfrm>
            <a:off x="683642"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Löwenherz </a:t>
            </a:r>
          </a:p>
        </p:txBody>
      </p:sp>
      <p:sp>
        <p:nvSpPr>
          <p:cNvPr id="20484" name="Text Box 6"/>
          <p:cNvSpPr txBox="1">
            <a:spLocks noChangeArrowheads="1"/>
          </p:cNvSpPr>
          <p:nvPr/>
        </p:nvSpPr>
        <p:spPr bwMode="auto">
          <a:xfrm>
            <a:off x="4715892"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o*</a:t>
            </a:r>
            <a:r>
              <a:rPr lang="de-AT" dirty="0" err="1">
                <a:solidFill>
                  <a:srgbClr val="FFFFFF"/>
                </a:solidFill>
                <a:latin typeface="Arial" charset="0"/>
                <a:cs typeface="Arial" charset="0"/>
              </a:rPr>
              <a:t>books</a:t>
            </a:r>
            <a:endParaRPr lang="de-AT" dirty="0">
              <a:solidFill>
                <a:srgbClr val="FFFFFF"/>
              </a:solidFill>
              <a:latin typeface="Arial" charset="0"/>
              <a:cs typeface="Arial" charset="0"/>
            </a:endParaRPr>
          </a:p>
        </p:txBody>
      </p:sp>
      <p:sp>
        <p:nvSpPr>
          <p:cNvPr id="20485" name="Text Box 7"/>
          <p:cNvSpPr txBox="1">
            <a:spLocks noChangeArrowheads="1"/>
          </p:cNvSpPr>
          <p:nvPr/>
        </p:nvSpPr>
        <p:spPr bwMode="auto">
          <a:xfrm>
            <a:off x="683642" y="2924944"/>
            <a:ext cx="7632700" cy="1223392"/>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Welche Buchhandlung ist Mitorganisatorin der </a:t>
            </a:r>
          </a:p>
          <a:p>
            <a:pPr algn="ctr" eaLnBrk="1" hangingPunct="1">
              <a:buSzPct val="100000"/>
              <a:buFont typeface="Times New Roman" charset="0"/>
              <a:buNone/>
            </a:pPr>
            <a:r>
              <a:rPr lang="de-DE" dirty="0" err="1">
                <a:latin typeface="Arial"/>
                <a:cs typeface="Arial"/>
              </a:rPr>
              <a:t>Queerfilmnacht</a:t>
            </a:r>
            <a:r>
              <a:rPr lang="de-DE" dirty="0">
                <a:latin typeface="Arial"/>
                <a:cs typeface="Arial"/>
              </a:rPr>
              <a:t> Wien? </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a:t>
            </a:r>
            <a:r>
              <a:rPr lang="de-AT" dirty="0" err="1">
                <a:latin typeface="Arial" charset="0"/>
                <a:cs typeface="Arial" charset="0"/>
              </a:rPr>
              <a:t>ChickLit</a:t>
            </a:r>
            <a:endParaRPr lang="de-AT" dirty="0">
              <a:latin typeface="Arial" charset="0"/>
              <a:cs typeface="Arial" charset="0"/>
            </a:endParaRPr>
          </a:p>
        </p:txBody>
      </p:sp>
      <p:pic>
        <p:nvPicPr>
          <p:cNvPr id="10" name="Grafik 9">
            <a:extLst>
              <a:ext uri="{FF2B5EF4-FFF2-40B4-BE49-F238E27FC236}">
                <a16:creationId xmlns:a16="http://schemas.microsoft.com/office/drawing/2014/main" id="{85D44BCA-43BD-C644-8227-6388D1C1B5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3797772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187624" y="1116032"/>
            <a:ext cx="6480721" cy="5400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C:</a:t>
            </a:r>
            <a:r>
              <a:rPr lang="de-DE" dirty="0">
                <a:solidFill>
                  <a:schemeClr val="tx1"/>
                </a:solidFill>
                <a:latin typeface="Arial" charset="0"/>
                <a:cs typeface="Arial" charset="0"/>
              </a:rPr>
              <a:t> </a:t>
            </a:r>
            <a:r>
              <a:rPr lang="de-DE" b="1" dirty="0">
                <a:solidFill>
                  <a:schemeClr val="tx1"/>
                </a:solidFill>
                <a:latin typeface="Arial" charset="0"/>
                <a:cs typeface="Arial" charset="0"/>
              </a:rPr>
              <a:t>Löwenherz</a:t>
            </a:r>
            <a:r>
              <a:rPr lang="de-DE" dirty="0">
                <a:solidFill>
                  <a:schemeClr val="tx1"/>
                </a:solidFill>
                <a:latin typeface="Arial" charset="0"/>
                <a:cs typeface="Arial" charset="0"/>
              </a:rPr>
              <a:t> </a:t>
            </a:r>
            <a:br>
              <a:rPr lang="de-DE" dirty="0">
                <a:solidFill>
                  <a:schemeClr val="tx1"/>
                </a:solidFill>
                <a:latin typeface="Arial" charset="0"/>
                <a:cs typeface="Arial" charset="0"/>
              </a:rPr>
            </a:br>
            <a:br>
              <a:rPr lang="de-DE" sz="1400" dirty="0">
                <a:solidFill>
                  <a:schemeClr val="tx1"/>
                </a:solidFill>
                <a:latin typeface="Arial" charset="0"/>
                <a:cs typeface="Arial" charset="0"/>
              </a:rPr>
            </a:br>
            <a:r>
              <a:rPr lang="de-DE" sz="1400" b="0" i="0" u="none" strike="noStrike" dirty="0">
                <a:solidFill>
                  <a:srgbClr val="000000"/>
                </a:solidFill>
                <a:effectLst/>
                <a:latin typeface="Arial" panose="020B0604020202020204" pitchFamily="34" charset="0"/>
                <a:cs typeface="Arial" panose="020B0604020202020204" pitchFamily="34" charset="0"/>
              </a:rPr>
              <a:t>In Kooperation mit der Buchhandlung Löwenherz zeigt das Votiv-Kino in Wien seit 2020 jeden Monat einen queeren Film. </a:t>
            </a:r>
          </a:p>
          <a:p>
            <a:pPr eaLnBrk="1" hangingPunct="1">
              <a:lnSpc>
                <a:spcPct val="120000"/>
              </a:lnSpc>
              <a:spcBef>
                <a:spcPts val="875"/>
              </a:spcBef>
            </a:pPr>
            <a:r>
              <a:rPr lang="de-DE" sz="1400" b="0" i="0" u="none" strike="noStrike" dirty="0">
                <a:solidFill>
                  <a:srgbClr val="000000"/>
                </a:solidFill>
                <a:effectLst/>
                <a:latin typeface="Arial" panose="020B0604020202020204" pitchFamily="34" charset="0"/>
                <a:cs typeface="Arial" panose="020B0604020202020204" pitchFamily="34" charset="0"/>
              </a:rPr>
              <a:t>Die Buchhandlung Löwenherz befindet sich im 9. Bezirk und wurde 1993 als erste schwul-lesbische Buchhandlung in Wien eröffnet.</a:t>
            </a:r>
            <a:br>
              <a:rPr lang="de-DE" sz="1400" b="0" i="0" u="none" strike="noStrike" dirty="0">
                <a:solidFill>
                  <a:srgbClr val="000000"/>
                </a:solidFill>
                <a:effectLst/>
                <a:latin typeface="Arial" panose="020B0604020202020204" pitchFamily="34" charset="0"/>
                <a:cs typeface="Arial" panose="020B0604020202020204" pitchFamily="34" charset="0"/>
              </a:rPr>
            </a:br>
            <a:br>
              <a:rPr lang="de-DE" sz="1800" b="0" i="0" u="none" strike="noStrike" dirty="0">
                <a:solidFill>
                  <a:srgbClr val="000000"/>
                </a:solidFill>
                <a:effectLst/>
                <a:latin typeface="Arial" panose="020B0604020202020204" pitchFamily="34" charset="0"/>
                <a:cs typeface="Arial" panose="020B0604020202020204" pitchFamily="34" charset="0"/>
              </a:rPr>
            </a:br>
            <a:endParaRPr lang="de-DE" sz="1800" b="0" i="0" u="none" strike="noStrike" dirty="0">
              <a:solidFill>
                <a:srgbClr val="000000"/>
              </a:solidFill>
              <a:effectLst/>
              <a:latin typeface="Arial" panose="020B0604020202020204" pitchFamily="34" charset="0"/>
              <a:cs typeface="Arial" panose="020B0604020202020204" pitchFamily="34" charset="0"/>
            </a:endParaRPr>
          </a:p>
          <a:p>
            <a:pPr eaLnBrk="1" hangingPunct="1">
              <a:lnSpc>
                <a:spcPct val="120000"/>
              </a:lnSpc>
              <a:spcBef>
                <a:spcPts val="875"/>
              </a:spcBef>
            </a:pPr>
            <a:endParaRPr lang="de-DE" sz="1800" b="0" i="0" u="none" strike="noStrike" dirty="0">
              <a:solidFill>
                <a:srgbClr val="000000"/>
              </a:solidFill>
              <a:effectLst/>
              <a:latin typeface="Arial" panose="020B0604020202020204" pitchFamily="34" charset="0"/>
              <a:cs typeface="Arial" panose="020B0604020202020204" pitchFamily="34" charset="0"/>
            </a:endParaRPr>
          </a:p>
          <a:p>
            <a:pPr eaLnBrk="1" hangingPunct="1">
              <a:lnSpc>
                <a:spcPct val="120000"/>
              </a:lnSpc>
              <a:spcBef>
                <a:spcPts val="875"/>
              </a:spcBef>
            </a:pPr>
            <a:endParaRPr lang="de-DE" sz="18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800" b="0" i="0" u="none" strike="noStrike" dirty="0">
              <a:solidFill>
                <a:srgbClr val="000000"/>
              </a:solidFill>
              <a:effectLst/>
              <a:latin typeface="Arial" panose="020B0604020202020204" pitchFamily="34" charset="0"/>
              <a:cs typeface="Arial" panose="020B0604020202020204" pitchFamily="34" charset="0"/>
            </a:endParaRPr>
          </a:p>
          <a:p>
            <a:pPr eaLnBrk="1" hangingPunct="1">
              <a:lnSpc>
                <a:spcPct val="120000"/>
              </a:lnSpc>
              <a:spcBef>
                <a:spcPts val="875"/>
              </a:spcBef>
            </a:pPr>
            <a:endParaRPr lang="de-DE" sz="18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800" b="0" i="0" u="none" strike="noStrike" dirty="0">
              <a:solidFill>
                <a:srgbClr val="000000"/>
              </a:solidFill>
              <a:effectLst/>
              <a:latin typeface="Arial" panose="020B0604020202020204" pitchFamily="34" charset="0"/>
              <a:cs typeface="Arial" panose="020B0604020202020204" pitchFamily="34" charset="0"/>
            </a:endParaRPr>
          </a:p>
          <a:p>
            <a:pPr eaLnBrk="1" hangingPunct="1">
              <a:lnSpc>
                <a:spcPct val="120000"/>
              </a:lnSpc>
              <a:spcBef>
                <a:spcPts val="875"/>
              </a:spcBef>
            </a:pPr>
            <a:r>
              <a:rPr lang="de-DE" sz="1100" b="0" i="0" u="none" strike="noStrike" dirty="0">
                <a:solidFill>
                  <a:srgbClr val="000000"/>
                </a:solidFill>
                <a:effectLst/>
                <a:latin typeface="Arial" panose="020B0604020202020204" pitchFamily="34" charset="0"/>
                <a:cs typeface="Arial" panose="020B0604020202020204" pitchFamily="34" charset="0"/>
              </a:rPr>
              <a:t>Quellen: </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de.wikipedia.org/</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wiki</a:t>
            </a:r>
            <a:r>
              <a:rPr lang="de-DE" sz="1100" b="0" i="0" u="none" strike="noStrike" dirty="0">
                <a:solidFill>
                  <a:srgbClr val="000000"/>
                </a:solidFill>
                <a:effectLst/>
                <a:latin typeface="Arial" panose="020B0604020202020204" pitchFamily="34" charset="0"/>
                <a:cs typeface="Arial" panose="020B0604020202020204" pitchFamily="34" charset="0"/>
                <a:hlinkClick r:id="rId3"/>
              </a:rPr>
              <a:t>/</a:t>
            </a:r>
            <a:r>
              <a:rPr lang="de-DE" sz="1100" b="0" i="0" u="none" strike="noStrike" dirty="0" err="1">
                <a:solidFill>
                  <a:srgbClr val="000000"/>
                </a:solidFill>
                <a:effectLst/>
                <a:latin typeface="Arial" panose="020B0604020202020204" pitchFamily="34" charset="0"/>
                <a:cs typeface="Arial" panose="020B0604020202020204" pitchFamily="34" charset="0"/>
                <a:hlinkClick r:id="rId3"/>
              </a:rPr>
              <a:t>Berg_und_Löwenherz</a:t>
            </a:r>
            <a:r>
              <a:rPr lang="de-DE" sz="1100" b="0" i="0" u="none" strike="noStrike" dirty="0">
                <a:solidFill>
                  <a:srgbClr val="000000"/>
                </a:solidFill>
                <a:effectLst/>
                <a:latin typeface="Arial" panose="020B0604020202020204" pitchFamily="34" charset="0"/>
                <a:cs typeface="Arial" panose="020B0604020202020204" pitchFamily="34" charset="0"/>
              </a:rPr>
              <a:t>; </a:t>
            </a:r>
            <a:r>
              <a:rPr lang="de-DE" sz="1100" dirty="0">
                <a:solidFill>
                  <a:srgbClr val="000000"/>
                </a:solidFill>
                <a:latin typeface="Arial" panose="020B0604020202020204" pitchFamily="34" charset="0"/>
                <a:cs typeface="Arial" panose="020B0604020202020204" pitchFamily="34" charset="0"/>
                <a:hlinkClick r:id="rId4"/>
              </a:rPr>
              <a:t>loewenherz.at </a:t>
            </a:r>
            <a:br>
              <a:rPr lang="de-DE" sz="1800" b="0" i="0" u="none" strike="noStrike" dirty="0">
                <a:solidFill>
                  <a:srgbClr val="000000"/>
                </a:solidFill>
                <a:effectLst/>
                <a:latin typeface="Arial" panose="020B0604020202020204" pitchFamily="34" charset="0"/>
                <a:cs typeface="Arial" panose="020B0604020202020204" pitchFamily="34" charset="0"/>
                <a:hlinkClick r:id="rId5"/>
              </a:rPr>
            </a:br>
            <a:endParaRPr lang="de-DE" sz="1400" dirty="0">
              <a:solidFill>
                <a:schemeClr val="tx1"/>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67A13067-B3EC-02D7-FBF6-4DDFC195E0C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19672" y="3145654"/>
            <a:ext cx="5334000" cy="2616131"/>
          </a:xfrm>
          <a:prstGeom prst="rect">
            <a:avLst/>
          </a:prstGeom>
        </p:spPr>
      </p:pic>
    </p:spTree>
    <p:extLst>
      <p:ext uri="{BB962C8B-B14F-4D97-AF65-F5344CB8AC3E}">
        <p14:creationId xmlns:p14="http://schemas.microsoft.com/office/powerpoint/2010/main" val="3492713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1DFD7B-D3FE-C21C-A289-B4C19EFD49C8}"/>
              </a:ext>
            </a:extLst>
          </p:cNvPr>
          <p:cNvSpPr txBox="1"/>
          <p:nvPr/>
        </p:nvSpPr>
        <p:spPr>
          <a:xfrm>
            <a:off x="1259632" y="1196752"/>
            <a:ext cx="3888432" cy="4231928"/>
          </a:xfrm>
          <a:prstGeom prst="rect">
            <a:avLst/>
          </a:prstGeom>
          <a:noFill/>
        </p:spPr>
        <p:txBody>
          <a:bodyPr wrap="square">
            <a:spAutoFit/>
          </a:bodyPr>
          <a:lstStyle/>
          <a:p>
            <a:pPr rtl="0">
              <a:spcBef>
                <a:spcPts val="0"/>
              </a:spcBef>
              <a:spcAft>
                <a:spcPts val="800"/>
              </a:spcAft>
            </a:pPr>
            <a:r>
              <a:rPr lang="de-DE" sz="1400" b="1" i="0" u="none" strike="noStrike" dirty="0" err="1">
                <a:solidFill>
                  <a:srgbClr val="000000"/>
                </a:solidFill>
                <a:effectLst/>
                <a:latin typeface="Arial" panose="020B0604020202020204" pitchFamily="34" charset="0"/>
                <a:cs typeface="Arial" panose="020B0604020202020204" pitchFamily="34" charset="0"/>
              </a:rPr>
              <a:t>ChickLit</a:t>
            </a:r>
            <a:r>
              <a:rPr lang="de-DE" sz="1400" b="1" i="0" u="none" strike="noStrike" dirty="0">
                <a:solidFill>
                  <a:srgbClr val="000000"/>
                </a:solidFill>
                <a:effectLst/>
                <a:latin typeface="Arial" panose="020B0604020202020204" pitchFamily="34" charset="0"/>
                <a:cs typeface="Arial" panose="020B0604020202020204" pitchFamily="34" charset="0"/>
              </a:rPr>
              <a:t> </a:t>
            </a:r>
            <a:r>
              <a:rPr lang="de-DE" sz="1400" b="0" i="0" u="none" strike="noStrike" dirty="0">
                <a:solidFill>
                  <a:srgbClr val="000000"/>
                </a:solidFill>
                <a:effectLst/>
                <a:latin typeface="Arial" panose="020B0604020202020204" pitchFamily="34" charset="0"/>
                <a:cs typeface="Arial" panose="020B0604020202020204" pitchFamily="34" charset="0"/>
              </a:rPr>
              <a:t>ist eine feministische Buchhandlung im 1. Bezirk in Wien. Unterstützt wird </a:t>
            </a:r>
            <a:r>
              <a:rPr lang="de-DE" sz="1400" b="0" i="0" u="none" strike="noStrike" dirty="0" err="1">
                <a:solidFill>
                  <a:srgbClr val="000000"/>
                </a:solidFill>
                <a:effectLst/>
                <a:latin typeface="Arial" panose="020B0604020202020204" pitchFamily="34" charset="0"/>
                <a:cs typeface="Arial" panose="020B0604020202020204" pitchFamily="34" charset="0"/>
              </a:rPr>
              <a:t>ChickLit</a:t>
            </a:r>
            <a:r>
              <a:rPr lang="de-DE" sz="1400" b="0" i="0" u="none" strike="noStrike" dirty="0">
                <a:solidFill>
                  <a:srgbClr val="000000"/>
                </a:solidFill>
                <a:effectLst/>
                <a:latin typeface="Arial" panose="020B0604020202020204" pitchFamily="34" charset="0"/>
                <a:cs typeface="Arial" panose="020B0604020202020204" pitchFamily="34" charset="0"/>
              </a:rPr>
              <a:t> vom Verein zur Förderung feministischer Projekte, welcher über 30 Jahre lang die Frauenzeitschrift AUF herausgegeben hat. In den ehemaligen Redaktionsräumen befindet sich nun </a:t>
            </a:r>
            <a:r>
              <a:rPr lang="de-DE" sz="1400" b="0" i="0" u="none" strike="noStrike" dirty="0" err="1">
                <a:solidFill>
                  <a:srgbClr val="000000"/>
                </a:solidFill>
                <a:effectLst/>
                <a:latin typeface="Arial" panose="020B0604020202020204" pitchFamily="34" charset="0"/>
                <a:cs typeface="Arial" panose="020B0604020202020204" pitchFamily="34" charset="0"/>
              </a:rPr>
              <a:t>ChickLit</a:t>
            </a:r>
            <a:r>
              <a:rPr lang="de-DE" sz="1400" b="0" i="0" u="none" strike="noStrike" dirty="0">
                <a:solidFill>
                  <a:srgbClr val="000000"/>
                </a:solidFill>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cs typeface="Arial" panose="020B0604020202020204" pitchFamily="34" charset="0"/>
            </a:endParaRPr>
          </a:p>
          <a:p>
            <a:pPr rtl="0">
              <a:spcBef>
                <a:spcPts val="0"/>
              </a:spcBef>
              <a:spcAft>
                <a:spcPts val="800"/>
              </a:spcAft>
            </a:pPr>
            <a:r>
              <a:rPr lang="de-DE" sz="1100" b="0" i="0" u="none" strike="noStrike" dirty="0">
                <a:solidFill>
                  <a:srgbClr val="000000"/>
                </a:solidFill>
                <a:effectLst/>
                <a:latin typeface="Arial" panose="020B0604020202020204" pitchFamily="34" charset="0"/>
                <a:cs typeface="Arial" panose="020B0604020202020204" pitchFamily="34" charset="0"/>
              </a:rPr>
              <a:t>Quellen: </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oe1.orf.at/</a:t>
            </a:r>
            <a:r>
              <a:rPr lang="de-DE" sz="1100" b="0" i="0" u="sng" strike="noStrike" dirty="0" err="1">
                <a:solidFill>
                  <a:srgbClr val="1155CC"/>
                </a:solidFill>
                <a:effectLst/>
                <a:latin typeface="Arial" panose="020B0604020202020204" pitchFamily="34" charset="0"/>
                <a:cs typeface="Arial" panose="020B0604020202020204" pitchFamily="34" charset="0"/>
                <a:hlinkClick r:id="rId2"/>
              </a:rPr>
              <a:t>artikel</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/296713/</a:t>
            </a:r>
            <a:r>
              <a:rPr lang="de-DE" sz="1100" b="0" i="0" u="sng" strike="noStrike" dirty="0" err="1">
                <a:solidFill>
                  <a:srgbClr val="1155CC"/>
                </a:solidFill>
                <a:effectLst/>
                <a:latin typeface="Arial" panose="020B0604020202020204" pitchFamily="34" charset="0"/>
                <a:cs typeface="Arial" panose="020B0604020202020204" pitchFamily="34" charset="0"/>
                <a:hlinkClick r:id="rId2"/>
              </a:rPr>
              <a:t>ChickLit</a:t>
            </a:r>
            <a:r>
              <a:rPr lang="de-DE" sz="1100" b="0" i="0" u="sng" strike="noStrike" dirty="0">
                <a:solidFill>
                  <a:srgbClr val="1155CC"/>
                </a:solidFill>
                <a:effectLst/>
                <a:latin typeface="Arial" panose="020B0604020202020204" pitchFamily="34" charset="0"/>
                <a:cs typeface="Arial" panose="020B0604020202020204" pitchFamily="34" charset="0"/>
                <a:hlinkClick r:id="rId2"/>
              </a:rPr>
              <a:t>-in-Wien</a:t>
            </a:r>
            <a:r>
              <a:rPr lang="de-DE" sz="1100" b="0" i="0" u="none" strike="noStrike" dirty="0">
                <a:solidFill>
                  <a:srgbClr val="000000"/>
                </a:solidFill>
                <a:effectLst/>
                <a:latin typeface="Arial" panose="020B0604020202020204" pitchFamily="34" charset="0"/>
                <a:cs typeface="Arial" panose="020B0604020202020204" pitchFamily="34" charset="0"/>
              </a:rPr>
              <a:t>; </a:t>
            </a:r>
            <a:r>
              <a:rPr lang="de-DE" sz="1100" b="0" i="0" u="sng" strike="noStrike" dirty="0">
                <a:solidFill>
                  <a:srgbClr val="1155CC"/>
                </a:solidFill>
                <a:effectLst/>
                <a:latin typeface="Arial" panose="020B0604020202020204" pitchFamily="34" charset="0"/>
                <a:cs typeface="Arial" panose="020B0604020202020204" pitchFamily="34" charset="0"/>
                <a:hlinkClick r:id="rId3"/>
              </a:rPr>
              <a:t>chicklit.at/de</a:t>
            </a:r>
            <a:r>
              <a:rPr lang="de-DE" sz="1100" b="0" i="0" u="none" strike="noStrike" dirty="0">
                <a:solidFill>
                  <a:srgbClr val="000000"/>
                </a:solidFill>
                <a:effectLst/>
                <a:latin typeface="Arial" panose="020B0604020202020204" pitchFamily="34" charset="0"/>
                <a:cs typeface="Arial" panose="020B0604020202020204" pitchFamily="34" charset="0"/>
              </a:rPr>
              <a:t> </a:t>
            </a:r>
            <a:endParaRPr lang="de-DE" sz="1100" dirty="0">
              <a:solidFill>
                <a:srgbClr val="000000"/>
              </a:solidFill>
              <a:latin typeface="Arial" panose="020B0604020202020204" pitchFamily="34" charset="0"/>
              <a:cs typeface="Arial" panose="020B0604020202020204" pitchFamily="34" charset="0"/>
            </a:endParaRPr>
          </a:p>
          <a:p>
            <a:pPr rtl="0">
              <a:spcBef>
                <a:spcPts val="0"/>
              </a:spcBef>
              <a:spcAft>
                <a:spcPts val="800"/>
              </a:spcAft>
            </a:pPr>
            <a:endParaRPr lang="de-DE" sz="14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800"/>
              </a:spcAft>
            </a:pPr>
            <a:endParaRPr lang="de-DE" sz="1400" dirty="0">
              <a:solidFill>
                <a:srgbClr val="000000"/>
              </a:solidFill>
              <a:latin typeface="Arial" panose="020B0604020202020204" pitchFamily="34" charset="0"/>
              <a:cs typeface="Arial" panose="020B0604020202020204" pitchFamily="34" charset="0"/>
            </a:endParaRPr>
          </a:p>
          <a:p>
            <a:pPr rtl="0">
              <a:spcBef>
                <a:spcPts val="0"/>
              </a:spcBef>
              <a:spcAft>
                <a:spcPts val="800"/>
              </a:spcAft>
            </a:pPr>
            <a:endParaRPr lang="de-DE" sz="1400" b="0" i="0" u="none" strike="noStrike" dirty="0">
              <a:solidFill>
                <a:srgbClr val="000000"/>
              </a:solidFill>
              <a:effectLst/>
              <a:latin typeface="Arial" panose="020B0604020202020204" pitchFamily="34" charset="0"/>
              <a:cs typeface="Arial" panose="020B0604020202020204" pitchFamily="34" charset="0"/>
            </a:endParaRPr>
          </a:p>
          <a:p>
            <a:pPr rtl="0">
              <a:spcBef>
                <a:spcPts val="0"/>
              </a:spcBef>
              <a:spcAft>
                <a:spcPts val="800"/>
              </a:spcAft>
            </a:pPr>
            <a:r>
              <a:rPr lang="de-DE" sz="1400" b="0" i="0" u="none" strike="noStrike" dirty="0">
                <a:solidFill>
                  <a:srgbClr val="000000"/>
                </a:solidFill>
                <a:effectLst/>
                <a:latin typeface="Arial" panose="020B0604020202020204" pitchFamily="34" charset="0"/>
                <a:cs typeface="Arial" panose="020B0604020202020204" pitchFamily="34" charset="0"/>
              </a:rPr>
              <a:t>Die Buchhandlung </a:t>
            </a:r>
            <a:r>
              <a:rPr lang="de-DE" sz="1400" b="1" i="0" u="none" strike="noStrike" dirty="0">
                <a:solidFill>
                  <a:srgbClr val="000000"/>
                </a:solidFill>
                <a:effectLst/>
                <a:latin typeface="Arial" panose="020B0604020202020204" pitchFamily="34" charset="0"/>
                <a:cs typeface="Arial" panose="020B0604020202020204" pitchFamily="34" charset="0"/>
              </a:rPr>
              <a:t>o*</a:t>
            </a:r>
            <a:r>
              <a:rPr lang="de-DE" sz="1400" b="1" i="0" u="none" strike="noStrike" dirty="0" err="1">
                <a:solidFill>
                  <a:srgbClr val="000000"/>
                </a:solidFill>
                <a:effectLst/>
                <a:latin typeface="Arial" panose="020B0604020202020204" pitchFamily="34" charset="0"/>
                <a:cs typeface="Arial" panose="020B0604020202020204" pitchFamily="34" charset="0"/>
              </a:rPr>
              <a:t>books</a:t>
            </a:r>
            <a:r>
              <a:rPr lang="de-DE" sz="1400" b="0" i="0" u="none" strike="noStrike" dirty="0">
                <a:solidFill>
                  <a:srgbClr val="000000"/>
                </a:solidFill>
                <a:effectLst/>
                <a:latin typeface="Arial" panose="020B0604020202020204" pitchFamily="34" charset="0"/>
                <a:cs typeface="Arial" panose="020B0604020202020204" pitchFamily="34" charset="0"/>
              </a:rPr>
              <a:t>, mit Schwerpunkt auf feministischem, queerem und österreichischem Lesestoff, eröffnete 2021 im Nordbahnviertel in Wien.</a:t>
            </a:r>
            <a:endParaRPr lang="de-DE" sz="1400" dirty="0">
              <a:effectLst/>
              <a:latin typeface="Arial" panose="020B0604020202020204" pitchFamily="34" charset="0"/>
              <a:cs typeface="Arial" panose="020B0604020202020204" pitchFamily="34" charset="0"/>
            </a:endParaRPr>
          </a:p>
          <a:p>
            <a:r>
              <a:rPr lang="de-DE" sz="1100" b="0" i="0" u="none" strike="noStrike" dirty="0">
                <a:solidFill>
                  <a:srgbClr val="000000"/>
                </a:solidFill>
                <a:effectLst/>
                <a:latin typeface="Arial" panose="020B0604020202020204" pitchFamily="34" charset="0"/>
                <a:cs typeface="Arial" panose="020B0604020202020204" pitchFamily="34" charset="0"/>
              </a:rPr>
              <a:t>Quelle: </a:t>
            </a:r>
            <a:r>
              <a:rPr lang="de-DE" sz="1100" b="0" i="0" u="sng" strike="noStrike" dirty="0">
                <a:solidFill>
                  <a:srgbClr val="1155CC"/>
                </a:solidFill>
                <a:effectLst/>
                <a:latin typeface="Arial" panose="020B0604020202020204" pitchFamily="34" charset="0"/>
                <a:cs typeface="Arial" panose="020B0604020202020204" pitchFamily="34" charset="0"/>
                <a:hlinkClick r:id="rId4"/>
              </a:rPr>
              <a:t>o-books.at</a:t>
            </a:r>
            <a:endParaRPr lang="de-AT" sz="11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06E3333-1B02-7786-A9B9-AC16C207499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48064" y="1268760"/>
            <a:ext cx="3151612" cy="1165440"/>
          </a:xfrm>
          <a:prstGeom prst="rect">
            <a:avLst/>
          </a:prstGeom>
        </p:spPr>
      </p:pic>
      <p:pic>
        <p:nvPicPr>
          <p:cNvPr id="7" name="Grafik 6">
            <a:extLst>
              <a:ext uri="{FF2B5EF4-FFF2-40B4-BE49-F238E27FC236}">
                <a16:creationId xmlns:a16="http://schemas.microsoft.com/office/drawing/2014/main" id="{1B36D1C6-8A1B-FF8E-D23D-6FC68148E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7766" y="2780928"/>
            <a:ext cx="1872208" cy="3669529"/>
          </a:xfrm>
          <a:prstGeom prst="rect">
            <a:avLst/>
          </a:prstGeom>
        </p:spPr>
      </p:pic>
    </p:spTree>
    <p:extLst>
      <p:ext uri="{BB962C8B-B14F-4D97-AF65-F5344CB8AC3E}">
        <p14:creationId xmlns:p14="http://schemas.microsoft.com/office/powerpoint/2010/main" val="25983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FBC9986-2284-8116-DD6A-0DC174CA3F20}"/>
              </a:ext>
            </a:extLst>
          </p:cNvPr>
          <p:cNvSpPr txBox="1"/>
          <p:nvPr/>
        </p:nvSpPr>
        <p:spPr>
          <a:xfrm>
            <a:off x="683568" y="1268760"/>
            <a:ext cx="5112568" cy="2677656"/>
          </a:xfrm>
          <a:prstGeom prst="rect">
            <a:avLst/>
          </a:prstGeom>
          <a:noFill/>
        </p:spPr>
        <p:txBody>
          <a:bodyPr wrap="square">
            <a:spAutoFit/>
          </a:bodyPr>
          <a:lstStyle/>
          <a:p>
            <a:pPr>
              <a:spcBef>
                <a:spcPts val="0"/>
              </a:spcBef>
              <a:spcAft>
                <a:spcPts val="800"/>
              </a:spcAft>
            </a:pPr>
            <a:r>
              <a:rPr lang="de-DE" sz="1400" b="0" i="0" u="none" strike="noStrike" dirty="0">
                <a:solidFill>
                  <a:srgbClr val="000000"/>
                </a:solidFill>
                <a:effectLst/>
                <a:latin typeface="Arial" panose="020B0604020202020204" pitchFamily="34" charset="0"/>
                <a:cs typeface="Arial" panose="020B0604020202020204" pitchFamily="34" charset="0"/>
              </a:rPr>
              <a:t>1977 gründeten feministische Aktivistinnen der 2. Frauenbewegung die </a:t>
            </a:r>
            <a:r>
              <a:rPr lang="de-DE" sz="1400" b="1" i="0" u="none" strike="noStrike" dirty="0">
                <a:solidFill>
                  <a:srgbClr val="000000"/>
                </a:solidFill>
                <a:effectLst/>
                <a:latin typeface="Arial" panose="020B0604020202020204" pitchFamily="34" charset="0"/>
                <a:cs typeface="Arial" panose="020B0604020202020204" pitchFamily="34" charset="0"/>
              </a:rPr>
              <a:t>erste Frauenbuchhandlung</a:t>
            </a:r>
            <a:r>
              <a:rPr lang="de-DE" sz="1400" b="0" i="0" u="none" strike="noStrike" dirty="0">
                <a:solidFill>
                  <a:srgbClr val="000000"/>
                </a:solidFill>
                <a:effectLst/>
                <a:latin typeface="Arial" panose="020B0604020202020204" pitchFamily="34" charset="0"/>
                <a:cs typeface="Arial" panose="020B0604020202020204" pitchFamily="34" charset="0"/>
              </a:rPr>
              <a:t>, das </a:t>
            </a:r>
            <a:r>
              <a:rPr lang="de-DE" sz="1400" b="1" i="0" u="none" strike="noStrike" dirty="0">
                <a:solidFill>
                  <a:srgbClr val="000000"/>
                </a:solidFill>
                <a:effectLst/>
                <a:latin typeface="Arial" panose="020B0604020202020204" pitchFamily="34" charset="0"/>
                <a:cs typeface="Arial" panose="020B0604020202020204" pitchFamily="34" charset="0"/>
              </a:rPr>
              <a:t>Frauenzimmer</a:t>
            </a:r>
            <a:r>
              <a:rPr lang="de-DE" sz="1400" b="0" i="0" u="none" strike="noStrike" dirty="0">
                <a:solidFill>
                  <a:srgbClr val="000000"/>
                </a:solidFill>
                <a:effectLst/>
                <a:latin typeface="Arial" panose="020B0604020202020204" pitchFamily="34" charset="0"/>
                <a:cs typeface="Arial" panose="020B0604020202020204" pitchFamily="34" charset="0"/>
              </a:rPr>
              <a:t>, und das erste Frauencafé, verortet im 8. Bezirk in Wien. </a:t>
            </a:r>
            <a:br>
              <a:rPr lang="de-DE" sz="1400" b="0" i="0" u="none" strike="noStrike" dirty="0">
                <a:solidFill>
                  <a:srgbClr val="000000"/>
                </a:solidFill>
                <a:effectLst/>
                <a:latin typeface="Arial" panose="020B0604020202020204" pitchFamily="34" charset="0"/>
                <a:cs typeface="Arial" panose="020B0604020202020204" pitchFamily="34" charset="0"/>
              </a:rPr>
            </a:b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Die Buchhandlung führte von Anfang an lesbische Literatur und war ein wichtiger Kommunikationsort für Lesben. Im Jahr 2000 </a:t>
            </a:r>
            <a:r>
              <a:rPr lang="de-DE" sz="1400" dirty="0">
                <a:solidFill>
                  <a:srgbClr val="000000"/>
                </a:solidFill>
                <a:latin typeface="Arial" panose="020B0604020202020204" pitchFamily="34" charset="0"/>
                <a:cs typeface="Arial" panose="020B0604020202020204" pitchFamily="34" charset="0"/>
              </a:rPr>
              <a:t>übersiedelte sie, 2007 musste sie schließen</a:t>
            </a:r>
            <a:r>
              <a:rPr lang="de-DE" sz="1400" b="0" i="0" u="none" strike="noStrike" dirty="0">
                <a:solidFill>
                  <a:srgbClr val="000000"/>
                </a:solidFill>
                <a:effectLst/>
                <a:latin typeface="Arial" panose="020B0604020202020204" pitchFamily="34" charset="0"/>
                <a:cs typeface="Arial" panose="020B0604020202020204" pitchFamily="34" charset="0"/>
              </a:rPr>
              <a:t>. </a:t>
            </a:r>
            <a:br>
              <a:rPr lang="de-DE" sz="1400" b="0" i="0" u="none" strike="noStrike" dirty="0">
                <a:solidFill>
                  <a:srgbClr val="000000"/>
                </a:solidFill>
                <a:effectLst/>
                <a:latin typeface="Arial" panose="020B0604020202020204" pitchFamily="34" charset="0"/>
                <a:cs typeface="Arial" panose="020B0604020202020204" pitchFamily="34" charset="0"/>
              </a:rPr>
            </a:br>
            <a:br>
              <a:rPr lang="de-DE" sz="1400" b="0" i="0" u="none" strike="noStrike" dirty="0">
                <a:solidFill>
                  <a:srgbClr val="000000"/>
                </a:solidFill>
                <a:effectLst/>
                <a:latin typeface="Arial" panose="020B0604020202020204" pitchFamily="34" charset="0"/>
                <a:cs typeface="Arial" panose="020B0604020202020204" pitchFamily="34" charset="0"/>
              </a:rPr>
            </a:br>
            <a:r>
              <a:rPr lang="de-DE" sz="1400" b="0" i="0" u="none" strike="noStrike" dirty="0">
                <a:solidFill>
                  <a:srgbClr val="000000"/>
                </a:solidFill>
                <a:effectLst/>
                <a:latin typeface="Arial" panose="020B0604020202020204" pitchFamily="34" charset="0"/>
                <a:cs typeface="Arial" panose="020B0604020202020204" pitchFamily="34" charset="0"/>
              </a:rPr>
              <a:t>Das Frauencafé wurde 2018 in </a:t>
            </a:r>
            <a:r>
              <a:rPr lang="de-DE" sz="1400" b="1" i="0" u="none" strike="noStrike" dirty="0">
                <a:solidFill>
                  <a:srgbClr val="000000"/>
                </a:solidFill>
                <a:effectLst/>
                <a:latin typeface="Arial" panose="020B0604020202020204" pitchFamily="34" charset="0"/>
                <a:cs typeface="Arial" panose="020B0604020202020204" pitchFamily="34" charset="0"/>
              </a:rPr>
              <a:t>Flinte</a:t>
            </a:r>
            <a:r>
              <a:rPr lang="de-DE" sz="1400" b="0" i="0" u="none" strike="noStrike" dirty="0">
                <a:solidFill>
                  <a:srgbClr val="000000"/>
                </a:solidFill>
                <a:effectLst/>
                <a:latin typeface="Arial" panose="020B0604020202020204" pitchFamily="34" charset="0"/>
                <a:cs typeface="Arial" panose="020B0604020202020204" pitchFamily="34" charset="0"/>
              </a:rPr>
              <a:t> umbenannt und versteht sich heute als „queer-feministischer Verein, ein kollektiv organisierter Raum für Projekte &amp; Veranstaltungen“.</a:t>
            </a:r>
            <a:endParaRPr lang="de-DE" sz="1400" dirty="0">
              <a:effectLst/>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E2062939-7EB2-56D1-61FF-33A75C4065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4727" y="1383566"/>
            <a:ext cx="1953094" cy="2376264"/>
          </a:xfrm>
          <a:prstGeom prst="rect">
            <a:avLst/>
          </a:prstGeom>
        </p:spPr>
      </p:pic>
      <p:pic>
        <p:nvPicPr>
          <p:cNvPr id="7" name="Grafik 6">
            <a:extLst>
              <a:ext uri="{FF2B5EF4-FFF2-40B4-BE49-F238E27FC236}">
                <a16:creationId xmlns:a16="http://schemas.microsoft.com/office/drawing/2014/main" id="{530A14EF-0E78-E80C-7424-D14CF5B38F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3759" y="4137463"/>
            <a:ext cx="3028563" cy="1704969"/>
          </a:xfrm>
          <a:prstGeom prst="rect">
            <a:avLst/>
          </a:prstGeom>
        </p:spPr>
      </p:pic>
      <p:sp>
        <p:nvSpPr>
          <p:cNvPr id="2" name="Textfeld 1">
            <a:extLst>
              <a:ext uri="{FF2B5EF4-FFF2-40B4-BE49-F238E27FC236}">
                <a16:creationId xmlns:a16="http://schemas.microsoft.com/office/drawing/2014/main" id="{4C1A5EC1-7A17-0B3B-DD95-5F4F0CF51CE8}"/>
              </a:ext>
            </a:extLst>
          </p:cNvPr>
          <p:cNvSpPr txBox="1"/>
          <p:nvPr/>
        </p:nvSpPr>
        <p:spPr>
          <a:xfrm>
            <a:off x="711271" y="4365104"/>
            <a:ext cx="4392488" cy="1477328"/>
          </a:xfrm>
          <a:prstGeom prst="rect">
            <a:avLst/>
          </a:prstGeom>
          <a:noFill/>
        </p:spPr>
        <p:txBody>
          <a:bodyPr wrap="square" rtlCol="0">
            <a:spAutoFit/>
          </a:bodyPr>
          <a:lstStyle/>
          <a:p>
            <a:pPr lvl="0">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Quellen: </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flinteverein.business.site</a:t>
            </a: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lang="de-DE" sz="1100" u="sng" dirty="0">
                <a:solidFill>
                  <a:srgbClr val="1155CC"/>
                </a:solidFill>
                <a:latin typeface="Arial" panose="020B0604020202020204" pitchFamily="34" charset="0"/>
                <a:cs typeface="Arial" panose="020B0604020202020204" pitchFamily="34" charset="0"/>
                <a:hlinkClick r:id="rId5"/>
              </a:rPr>
              <a:t>de.wikipedia.org/</a:t>
            </a:r>
            <a:r>
              <a:rPr lang="de-DE" sz="1100" u="sng" dirty="0" err="1">
                <a:solidFill>
                  <a:srgbClr val="1155CC"/>
                </a:solidFill>
                <a:latin typeface="Arial" panose="020B0604020202020204" pitchFamily="34" charset="0"/>
                <a:cs typeface="Arial" panose="020B0604020202020204" pitchFamily="34" charset="0"/>
                <a:hlinkClick r:id="rId5"/>
              </a:rPr>
              <a:t>wiki</a:t>
            </a:r>
            <a:r>
              <a:rPr lang="de-DE" sz="1100" u="sng" dirty="0">
                <a:solidFill>
                  <a:srgbClr val="1155CC"/>
                </a:solidFill>
                <a:latin typeface="Arial" panose="020B0604020202020204" pitchFamily="34" charset="0"/>
                <a:cs typeface="Arial" panose="020B0604020202020204" pitchFamily="34" charset="0"/>
                <a:hlinkClick r:id="rId5"/>
              </a:rPr>
              <a:t>/</a:t>
            </a:r>
            <a:r>
              <a:rPr lang="de-DE" sz="1100" u="sng" dirty="0" err="1">
                <a:solidFill>
                  <a:srgbClr val="1155CC"/>
                </a:solidFill>
                <a:latin typeface="Arial" panose="020B0604020202020204" pitchFamily="34" charset="0"/>
                <a:cs typeface="Arial" panose="020B0604020202020204" pitchFamily="34" charset="0"/>
                <a:hlinkClick r:id="rId5"/>
              </a:rPr>
              <a:t>Flinte_und_Frauenzimmer</a:t>
            </a:r>
            <a:endParaRPr lang="de-DE" sz="1100" u="sng" dirty="0">
              <a:solidFill>
                <a:srgbClr val="1155CC"/>
              </a:solidFill>
              <a:latin typeface="Arial" panose="020B0604020202020204" pitchFamily="34" charset="0"/>
              <a:cs typeface="Arial" panose="020B0604020202020204" pitchFamily="34" charset="0"/>
            </a:endParaRPr>
          </a:p>
          <a:p>
            <a:pPr lvl="0">
              <a:defRPr/>
            </a:pPr>
            <a:r>
              <a:rPr lang="de-DE" sz="1100" u="sng" dirty="0">
                <a:solidFill>
                  <a:srgbClr val="1155CC"/>
                </a:solidFill>
                <a:latin typeface="Arial" panose="020B0604020202020204" pitchFamily="34" charset="0"/>
                <a:cs typeface="Arial" panose="020B0604020202020204" pitchFamily="34" charset="0"/>
              </a:rPr>
              <a:t> </a:t>
            </a:r>
            <a:endParaRPr kumimoji="0" lang="de-DE" sz="1100"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AT"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Foto oben: </a:t>
            </a:r>
            <a:r>
              <a:rPr kumimoji="0" lang="de-AT"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josefstädterinnen.at/</a:t>
            </a:r>
            <a:r>
              <a:rPr kumimoji="0" lang="de-AT"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wp</a:t>
            </a:r>
            <a:r>
              <a:rPr kumimoji="0" lang="de-AT"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a:t>
            </a:r>
            <a:r>
              <a:rPr kumimoji="0" lang="de-AT"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wp</a:t>
            </a:r>
            <a:r>
              <a:rPr kumimoji="0" lang="de-AT"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-content/</a:t>
            </a:r>
            <a:r>
              <a:rPr kumimoji="0" lang="de-AT"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uploads</a:t>
            </a:r>
            <a:r>
              <a:rPr kumimoji="0" lang="de-AT"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/2013/03/frauen-cafe.jpg</a:t>
            </a:r>
            <a:r>
              <a:rPr kumimoji="0" lang="de-AT"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AT"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Foto unten: </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flinteverein.business.site</a:t>
            </a:r>
            <a:endParaRPr kumimoji="0" lang="de-AT" sz="1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a:p>
            <a:endParaRPr lang="de-AT" dirty="0"/>
          </a:p>
        </p:txBody>
      </p:sp>
    </p:spTree>
    <p:extLst>
      <p:ext uri="{BB962C8B-B14F-4D97-AF65-F5344CB8AC3E}">
        <p14:creationId xmlns:p14="http://schemas.microsoft.com/office/powerpoint/2010/main" val="29598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57556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611560" y="1325737"/>
            <a:ext cx="7416824" cy="1184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449263" rtl="0" eaLnBrk="0" fontAlgn="base" latinLnBrk="0" hangingPunct="0">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Ressourcen:</a:t>
            </a:r>
            <a:endPar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ts val="0"/>
              </a:spcBef>
              <a:spcAft>
                <a:spcPts val="1100"/>
              </a:spcAft>
              <a:buClrTx/>
              <a:buSzTx/>
              <a:buFontTx/>
              <a:buNone/>
              <a:tabLst/>
              <a:defRPr/>
            </a:pPr>
            <a:b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Erklärvideo </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„Geschlechtliche und sexuelle Vielfalt“ </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(deutsch, 3’31):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youtu.be/gLDQ2IGlAZM</a:t>
            </a:r>
            <a:endParaRPr lang="de-DE" sz="1100" dirty="0">
              <a:solidFill>
                <a:schemeClr val="tx1"/>
              </a:solidFill>
              <a:latin typeface="Arial" charset="0"/>
              <a:cs typeface="Arial" charset="0"/>
            </a:endParaRPr>
          </a:p>
        </p:txBody>
      </p:sp>
      <p:sp>
        <p:nvSpPr>
          <p:cNvPr id="2" name="Textfeld 1">
            <a:extLst>
              <a:ext uri="{FF2B5EF4-FFF2-40B4-BE49-F238E27FC236}">
                <a16:creationId xmlns:a16="http://schemas.microsoft.com/office/drawing/2014/main" id="{042CB782-8661-D8FF-E9B5-C9E1262071BC}"/>
              </a:ext>
            </a:extLst>
          </p:cNvPr>
          <p:cNvSpPr txBox="1"/>
          <p:nvPr/>
        </p:nvSpPr>
        <p:spPr>
          <a:xfrm>
            <a:off x="611560" y="2995340"/>
            <a:ext cx="5976664" cy="972061"/>
          </a:xfrm>
          <a:prstGeom prst="rect">
            <a:avLst/>
          </a:prstGeom>
          <a:noFill/>
        </p:spPr>
        <p:txBody>
          <a:bodyPr wrap="square" rtlCol="0">
            <a:spAutoFit/>
          </a:bodyPr>
          <a:lstStyle/>
          <a:p>
            <a:pPr marL="0" marR="0" lvl="0" indent="0" algn="l" defTabSz="449263" rtl="0" eaLnBrk="0" fontAlgn="base" latinLnBrk="0" hangingPunct="0">
              <a:lnSpc>
                <a:spcPct val="100000"/>
              </a:lnSpc>
              <a:spcBef>
                <a:spcPts val="0"/>
              </a:spcBef>
              <a:spcAft>
                <a:spcPts val="110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Broschüre</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„Frau. Mann. Und noch viel mehr“</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(in Leichter Sprache). Download siehe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undnochvielmehr.com </a:t>
            </a: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ts val="0"/>
              </a:spcBef>
              <a:spcAft>
                <a:spcPts val="1100"/>
              </a:spcAft>
              <a:buClrTx/>
              <a:buSzTx/>
              <a:buFontTx/>
              <a:buNone/>
              <a:tabLst/>
              <a:defRPr/>
            </a:pPr>
            <a:endParaRPr kumimoji="0" lang="de-AT" sz="1200" b="0" i="0" u="none" strike="noStrike" kern="1200" cap="none" spc="0" normalizeH="0" baseline="0" noProof="0" dirty="0">
              <a:ln>
                <a:noFill/>
              </a:ln>
              <a:solidFill>
                <a:prstClr val="white"/>
              </a:solidFill>
              <a:effectLst/>
              <a:uLnTx/>
              <a:uFillTx/>
              <a:latin typeface="Times New Roman" charset="0"/>
              <a:ea typeface="ＭＳ Ｐゴシック" charset="0"/>
            </a:endParaRPr>
          </a:p>
        </p:txBody>
      </p:sp>
      <p:pic>
        <p:nvPicPr>
          <p:cNvPr id="4" name="Grafik 3">
            <a:extLst>
              <a:ext uri="{FF2B5EF4-FFF2-40B4-BE49-F238E27FC236}">
                <a16:creationId xmlns:a16="http://schemas.microsoft.com/office/drawing/2014/main" id="{9A6E6D1F-9B27-D152-FE9C-7D7E6B2695F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88224" y="2503323"/>
            <a:ext cx="1797886" cy="2460794"/>
          </a:xfrm>
          <a:prstGeom prst="rect">
            <a:avLst/>
          </a:prstGeom>
        </p:spPr>
      </p:pic>
      <p:sp>
        <p:nvSpPr>
          <p:cNvPr id="5" name="Textfeld 4">
            <a:extLst>
              <a:ext uri="{FF2B5EF4-FFF2-40B4-BE49-F238E27FC236}">
                <a16:creationId xmlns:a16="http://schemas.microsoft.com/office/drawing/2014/main" id="{CC477424-12C4-0E3C-7DF6-E7CAA9D90173}"/>
              </a:ext>
            </a:extLst>
          </p:cNvPr>
          <p:cNvSpPr txBox="1"/>
          <p:nvPr/>
        </p:nvSpPr>
        <p:spPr>
          <a:xfrm>
            <a:off x="611560" y="4372486"/>
            <a:ext cx="5544616" cy="1477328"/>
          </a:xfrm>
          <a:prstGeom prst="rect">
            <a:avLst/>
          </a:prstGeom>
          <a:noFill/>
        </p:spPr>
        <p:txBody>
          <a:bodyPr wrap="square" rtlCol="0">
            <a:spAutoFit/>
          </a:bodyPr>
          <a:lstStyle/>
          <a:p>
            <a:pPr marL="0" marR="0" lvl="0" indent="0" algn="l" defTabSz="449263" rtl="0" eaLnBrk="0" fontAlgn="base" latinLnBrk="0" hangingPunct="0">
              <a:lnSpc>
                <a:spcPct val="100000"/>
              </a:lnSpc>
              <a:spcBef>
                <a:spcPts val="0"/>
              </a:spcBef>
              <a:spcAft>
                <a:spcPts val="110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Informationen von </a:t>
            </a:r>
            <a:r>
              <a:rPr kumimoji="0" lang="de-DE" sz="18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WienXtra</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für Jugendliche </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(zu Begrifflichkeiten und Beratungsstellen; Video „6 junge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Wiener_innen</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erzählen über ihr Outing in Familie, Schule &amp; im Freundeskreis“; Infos für Bezugspersonen, …):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wienxtra.at/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jugendinfo</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infos</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-von-a-z/</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6"/>
              </a:rPr>
              <a:t>lgbtiqa</a:t>
            </a:r>
            <a:endParaRPr lang="de-AT" dirty="0"/>
          </a:p>
        </p:txBody>
      </p:sp>
    </p:spTree>
    <p:extLst>
      <p:ext uri="{BB962C8B-B14F-4D97-AF65-F5344CB8AC3E}">
        <p14:creationId xmlns:p14="http://schemas.microsoft.com/office/powerpoint/2010/main" val="1905064086"/>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5" grpId="0" build="allAtOnce"/>
      <p:bldP spid="5" grpId="1"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7461349-A899-9E2A-8B97-B76C6ED7EB11}"/>
              </a:ext>
            </a:extLst>
          </p:cNvPr>
          <p:cNvSpPr txBox="1"/>
          <p:nvPr/>
        </p:nvSpPr>
        <p:spPr>
          <a:xfrm>
            <a:off x="791580" y="1484784"/>
            <a:ext cx="7560840" cy="4801314"/>
          </a:xfrm>
          <a:prstGeom prst="rect">
            <a:avLst/>
          </a:prstGeom>
          <a:noFill/>
        </p:spPr>
        <p:txBody>
          <a:bodyPr wrap="square" rtlCol="0">
            <a:spAutoFit/>
          </a:bodyPr>
          <a:lstStyle/>
          <a:p>
            <a:r>
              <a:rPr lang="de-DE" sz="1800" b="1" i="0" u="none" strike="noStrike" baseline="0" dirty="0">
                <a:solidFill>
                  <a:srgbClr val="000000"/>
                </a:solidFill>
                <a:latin typeface="Arial" panose="020B0604020202020204" pitchFamily="34" charset="0"/>
                <a:cs typeface="Arial" panose="020B0604020202020204" pitchFamily="34" charset="0"/>
              </a:rPr>
              <a:t>Idee und Umsetzung der Millionenshow: </a:t>
            </a:r>
            <a:br>
              <a:rPr lang="de-DE" sz="1800" b="1" i="0" u="none" strike="noStrike" baseline="0" dirty="0">
                <a:solidFill>
                  <a:srgbClr val="000000"/>
                </a:solidFill>
                <a:latin typeface="Arial" panose="020B0604020202020204" pitchFamily="34" charset="0"/>
                <a:cs typeface="Arial" panose="020B0604020202020204" pitchFamily="34" charset="0"/>
              </a:rPr>
            </a:br>
            <a:r>
              <a:rPr lang="de-DE" sz="1800" b="0" i="0" u="none" strike="noStrike" baseline="0" dirty="0">
                <a:solidFill>
                  <a:srgbClr val="000000"/>
                </a:solidFill>
                <a:latin typeface="Arial" panose="020B0604020202020204" pitchFamily="34" charset="0"/>
                <a:cs typeface="Arial" panose="020B0604020202020204" pitchFamily="34" charset="0"/>
              </a:rPr>
              <a:t>Renate Tanzberger, Rosemarie Ortner, </a:t>
            </a:r>
            <a:br>
              <a:rPr lang="de-DE" sz="1800" b="0" i="0" u="none" strike="noStrike" baseline="0" dirty="0">
                <a:solidFill>
                  <a:srgbClr val="000000"/>
                </a:solidFill>
                <a:latin typeface="Arial" panose="020B0604020202020204" pitchFamily="34" charset="0"/>
                <a:cs typeface="Arial" panose="020B0604020202020204" pitchFamily="34" charset="0"/>
              </a:rPr>
            </a:br>
            <a:r>
              <a:rPr lang="de-DE" sz="1800" b="0" i="0" u="none" strike="noStrike" baseline="0" dirty="0">
                <a:solidFill>
                  <a:srgbClr val="000000"/>
                </a:solidFill>
                <a:latin typeface="Arial" panose="020B0604020202020204" pitchFamily="34" charset="0"/>
                <a:cs typeface="Arial" panose="020B0604020202020204" pitchFamily="34" charset="0"/>
              </a:rPr>
              <a:t>Naomi </a:t>
            </a:r>
            <a:r>
              <a:rPr lang="de-DE" sz="1800" b="0" i="0" u="none" strike="noStrike" baseline="0" dirty="0" err="1">
                <a:solidFill>
                  <a:srgbClr val="000000"/>
                </a:solidFill>
                <a:latin typeface="Arial" panose="020B0604020202020204" pitchFamily="34" charset="0"/>
                <a:cs typeface="Arial" panose="020B0604020202020204" pitchFamily="34" charset="0"/>
              </a:rPr>
              <a:t>Lobnig</a:t>
            </a:r>
            <a:r>
              <a:rPr lang="de-DE" sz="1800" b="0" i="0" u="none" strike="noStrike" baseline="0" dirty="0">
                <a:solidFill>
                  <a:srgbClr val="000000"/>
                </a:solidFill>
                <a:latin typeface="Arial" panose="020B0604020202020204" pitchFamily="34" charset="0"/>
                <a:cs typeface="Arial" panose="020B0604020202020204" pitchFamily="34" charset="0"/>
              </a:rPr>
              <a:t> / Verein EfEU</a:t>
            </a:r>
          </a:p>
          <a:p>
            <a:br>
              <a:rPr lang="de-AT" sz="1800" b="1" i="0" u="none" strike="noStrike" baseline="0" dirty="0">
                <a:solidFill>
                  <a:srgbClr val="000000"/>
                </a:solidFill>
                <a:latin typeface="Arial" panose="020B0604020202020204" pitchFamily="34" charset="0"/>
                <a:cs typeface="Arial" panose="020B0604020202020204" pitchFamily="34" charset="0"/>
              </a:rPr>
            </a:br>
            <a:r>
              <a:rPr lang="de-AT" sz="1800" b="1" i="0" u="none" strike="noStrike" baseline="0" dirty="0">
                <a:solidFill>
                  <a:srgbClr val="000000"/>
                </a:solidFill>
                <a:latin typeface="Arial" panose="020B0604020202020204" pitchFamily="34" charset="0"/>
                <a:cs typeface="Arial" panose="020B0604020202020204" pitchFamily="34" charset="0"/>
              </a:rPr>
              <a:t>Artwork </a:t>
            </a:r>
            <a:r>
              <a:rPr lang="de-AT" sz="1800" b="0" i="0" u="none" strike="noStrike" baseline="0" dirty="0">
                <a:solidFill>
                  <a:srgbClr val="000000"/>
                </a:solidFill>
                <a:latin typeface="Arial" panose="020B0604020202020204" pitchFamily="34" charset="0"/>
                <a:cs typeface="Arial" panose="020B0604020202020204" pitchFamily="34" charset="0"/>
              </a:rPr>
              <a:t>Jess Gaspar						</a:t>
            </a:r>
          </a:p>
          <a:p>
            <a:endParaRPr lang="de-AT" sz="1800" dirty="0">
              <a:solidFill>
                <a:srgbClr val="000000"/>
              </a:solidFill>
              <a:latin typeface="Arial" panose="020B0604020202020204" pitchFamily="34" charset="0"/>
              <a:cs typeface="Arial" panose="020B0604020202020204" pitchFamily="34" charset="0"/>
            </a:endParaRPr>
          </a:p>
          <a:p>
            <a:br>
              <a:rPr lang="de-AT" sz="1800" b="1" i="0" u="none" strike="noStrike" baseline="0" dirty="0">
                <a:solidFill>
                  <a:srgbClr val="000000"/>
                </a:solidFill>
                <a:latin typeface="Arial" panose="020B0604020202020204" pitchFamily="34" charset="0"/>
                <a:cs typeface="Arial" panose="020B0604020202020204" pitchFamily="34" charset="0"/>
              </a:rPr>
            </a:br>
            <a:r>
              <a:rPr lang="de-AT" sz="1800" b="1" i="0" u="none" strike="noStrike" baseline="0" dirty="0">
                <a:solidFill>
                  <a:srgbClr val="000000"/>
                </a:solidFill>
                <a:latin typeface="Arial" panose="020B0604020202020204" pitchFamily="34" charset="0"/>
                <a:cs typeface="Arial" panose="020B0604020202020204" pitchFamily="34" charset="0"/>
              </a:rPr>
              <a:t>Millionenshow-Spielanleitung:  </a:t>
            </a:r>
            <a:r>
              <a:rPr lang="de-AT" sz="1800" b="0" i="0" u="none" strike="noStrike" baseline="0" dirty="0">
                <a:solidFill>
                  <a:srgbClr val="000000"/>
                </a:solidFill>
                <a:latin typeface="Arial" panose="020B0604020202020204" pitchFamily="34" charset="0"/>
                <a:cs typeface="Arial" panose="020B0604020202020204" pitchFamily="34" charset="0"/>
                <a:hlinkClick r:id="rId3"/>
              </a:rPr>
              <a:t>efeu.or.at/</a:t>
            </a:r>
            <a:r>
              <a:rPr lang="de-AT" sz="1800" b="0" i="0" u="none" strike="noStrike" baseline="0" dirty="0" err="1">
                <a:solidFill>
                  <a:srgbClr val="000000"/>
                </a:solidFill>
                <a:latin typeface="Arial" panose="020B0604020202020204" pitchFamily="34" charset="0"/>
                <a:cs typeface="Arial" panose="020B0604020202020204" pitchFamily="34" charset="0"/>
                <a:hlinkClick r:id="rId3"/>
              </a:rPr>
              <a:t>seiten</a:t>
            </a:r>
            <a:r>
              <a:rPr lang="de-AT" sz="1800" b="0" i="0" u="none" strike="noStrike" baseline="0" dirty="0">
                <a:solidFill>
                  <a:srgbClr val="000000"/>
                </a:solidFill>
                <a:latin typeface="Arial" panose="020B0604020202020204" pitchFamily="34" charset="0"/>
                <a:cs typeface="Arial" panose="020B0604020202020204" pitchFamily="34" charset="0"/>
                <a:hlinkClick r:id="rId3"/>
              </a:rPr>
              <a:t>/</a:t>
            </a:r>
            <a:r>
              <a:rPr lang="de-AT" sz="1800" b="0" i="0" u="none" strike="noStrike" baseline="0" dirty="0" err="1">
                <a:solidFill>
                  <a:srgbClr val="000000"/>
                </a:solidFill>
                <a:latin typeface="Arial" panose="020B0604020202020204" pitchFamily="34" charset="0"/>
                <a:cs typeface="Arial" panose="020B0604020202020204" pitchFamily="34" charset="0"/>
                <a:hlinkClick r:id="rId3"/>
              </a:rPr>
              <a:t>download</a:t>
            </a:r>
            <a:r>
              <a:rPr lang="de-AT" sz="1800" b="0" i="0" u="none" strike="noStrike" baseline="0" dirty="0">
                <a:solidFill>
                  <a:srgbClr val="000000"/>
                </a:solidFill>
                <a:latin typeface="Arial" panose="020B0604020202020204" pitchFamily="34" charset="0"/>
                <a:cs typeface="Arial" panose="020B0604020202020204" pitchFamily="34" charset="0"/>
                <a:hlinkClick r:id="rId3"/>
              </a:rPr>
              <a:t>/LGBTIAQ_Millionenshow_EfEU_2023.pdf</a:t>
            </a:r>
            <a:endParaRPr lang="de-AT" sz="1800" b="0" i="0" u="none" strike="noStrike" baseline="0" dirty="0">
              <a:solidFill>
                <a:srgbClr val="000000"/>
              </a:solidFill>
              <a:latin typeface="Arial" panose="020B0604020202020204" pitchFamily="34" charset="0"/>
              <a:cs typeface="Arial" panose="020B0604020202020204" pitchFamily="34" charset="0"/>
            </a:endParaRPr>
          </a:p>
          <a:p>
            <a:br>
              <a:rPr lang="de-DE" sz="1800" b="1" i="0" u="none" strike="noStrike" baseline="0" dirty="0">
                <a:solidFill>
                  <a:srgbClr val="000000"/>
                </a:solidFill>
                <a:latin typeface="Arial" panose="020B0604020202020204" pitchFamily="34" charset="0"/>
                <a:cs typeface="Arial" panose="020B0604020202020204" pitchFamily="34" charset="0"/>
              </a:rPr>
            </a:br>
            <a:br>
              <a:rPr lang="de-DE" sz="1800" b="1" i="0" u="none" strike="noStrike" baseline="0" dirty="0">
                <a:solidFill>
                  <a:srgbClr val="000000"/>
                </a:solidFill>
                <a:latin typeface="Arial" panose="020B0604020202020204" pitchFamily="34" charset="0"/>
                <a:cs typeface="Arial" panose="020B0604020202020204" pitchFamily="34" charset="0"/>
              </a:rPr>
            </a:br>
            <a:r>
              <a:rPr lang="de-DE" sz="1600" b="1" i="0" u="none" strike="noStrike" baseline="0" dirty="0">
                <a:solidFill>
                  <a:srgbClr val="000000"/>
                </a:solidFill>
                <a:latin typeface="Arial" panose="020B0604020202020204" pitchFamily="34" charset="0"/>
                <a:cs typeface="Arial" panose="020B0604020202020204" pitchFamily="34" charset="0"/>
              </a:rPr>
              <a:t>Gefördert von </a:t>
            </a:r>
            <a:r>
              <a:rPr lang="de-DE" sz="1600" b="0" i="0" u="none" strike="noStrike" baseline="0" dirty="0">
                <a:solidFill>
                  <a:srgbClr val="000000"/>
                </a:solidFill>
                <a:latin typeface="Arial" panose="020B0604020202020204" pitchFamily="34" charset="0"/>
                <a:cs typeface="Arial" panose="020B0604020202020204" pitchFamily="34" charset="0"/>
              </a:rPr>
              <a:t>der Wiener Antidiskriminierungsstelle </a:t>
            </a:r>
            <a:br>
              <a:rPr lang="de-DE" sz="1600" b="0" i="0" u="none" strike="noStrike" baseline="0" dirty="0">
                <a:solidFill>
                  <a:srgbClr val="000000"/>
                </a:solidFill>
                <a:latin typeface="Arial" panose="020B0604020202020204" pitchFamily="34" charset="0"/>
                <a:cs typeface="Arial" panose="020B0604020202020204" pitchFamily="34" charset="0"/>
              </a:rPr>
            </a:br>
            <a:r>
              <a:rPr lang="de-DE" sz="1600" b="0" i="0" u="none" strike="noStrike" baseline="0" dirty="0">
                <a:solidFill>
                  <a:srgbClr val="000000"/>
                </a:solidFill>
                <a:latin typeface="Arial" panose="020B0604020202020204" pitchFamily="34" charset="0"/>
                <a:cs typeface="Arial" panose="020B0604020202020204" pitchFamily="34" charset="0"/>
              </a:rPr>
              <a:t>für LGBTIQ-Angelegenheiten (</a:t>
            </a:r>
            <a:r>
              <a:rPr lang="de-DE" sz="1600" b="0" i="0" u="none" strike="noStrike" baseline="0" dirty="0" err="1">
                <a:solidFill>
                  <a:srgbClr val="000000"/>
                </a:solidFill>
                <a:latin typeface="Arial" panose="020B0604020202020204" pitchFamily="34" charset="0"/>
                <a:cs typeface="Arial" panose="020B0604020202020204" pitchFamily="34" charset="0"/>
              </a:rPr>
              <a:t>WASt</a:t>
            </a:r>
            <a:r>
              <a:rPr lang="de-DE" sz="1600" b="0" i="0" u="none" strike="noStrike" baseline="0" dirty="0">
                <a:solidFill>
                  <a:srgbClr val="000000"/>
                </a:solidFill>
                <a:latin typeface="Arial" panose="020B0604020202020204" pitchFamily="34" charset="0"/>
                <a:cs typeface="Arial" panose="020B0604020202020204" pitchFamily="34" charset="0"/>
              </a:rPr>
              <a:t>) </a:t>
            </a:r>
          </a:p>
          <a:p>
            <a:endParaRPr lang="de-DE" sz="1800" dirty="0">
              <a:solidFill>
                <a:srgbClr val="000000"/>
              </a:solidFill>
              <a:latin typeface="Arial" panose="020B0604020202020204" pitchFamily="34" charset="0"/>
              <a:cs typeface="Arial" panose="020B0604020202020204" pitchFamily="34" charset="0"/>
            </a:endParaRPr>
          </a:p>
          <a:p>
            <a:endParaRPr lang="de-AT" sz="1800" dirty="0">
              <a:solidFill>
                <a:srgbClr val="000000"/>
              </a:solidFill>
              <a:latin typeface="Arial" panose="020B0604020202020204" pitchFamily="34" charset="0"/>
              <a:cs typeface="Arial" panose="020B0604020202020204" pitchFamily="34" charset="0"/>
            </a:endParaRPr>
          </a:p>
          <a:p>
            <a:endParaRPr lang="de-AT" sz="1800" dirty="0">
              <a:solidFill>
                <a:srgbClr val="000000"/>
              </a:solidFill>
              <a:latin typeface="Arial" panose="020B0604020202020204" pitchFamily="34" charset="0"/>
              <a:cs typeface="Arial" panose="020B0604020202020204" pitchFamily="34" charset="0"/>
            </a:endParaRPr>
          </a:p>
          <a:p>
            <a:r>
              <a:rPr lang="de-AT" sz="1800" dirty="0">
                <a:solidFill>
                  <a:srgbClr val="000000"/>
                </a:solidFill>
                <a:latin typeface="Arial" panose="020B0604020202020204" pitchFamily="34" charset="0"/>
                <a:cs typeface="Arial" panose="020B0604020202020204" pitchFamily="34" charset="0"/>
              </a:rPr>
              <a:t>						Wien, Juni 2023</a:t>
            </a:r>
          </a:p>
        </p:txBody>
      </p:sp>
      <p:pic>
        <p:nvPicPr>
          <p:cNvPr id="4" name="Grafik 3">
            <a:extLst>
              <a:ext uri="{FF2B5EF4-FFF2-40B4-BE49-F238E27FC236}">
                <a16:creationId xmlns:a16="http://schemas.microsoft.com/office/drawing/2014/main" id="{D0A9EF8B-7160-1516-CD4E-067888EB8813}"/>
              </a:ext>
            </a:extLst>
          </p:cNvPr>
          <p:cNvPicPr>
            <a:picLocks noChangeAspect="1"/>
          </p:cNvPicPr>
          <p:nvPr/>
        </p:nvPicPr>
        <p:blipFill>
          <a:blip r:embed="rId4"/>
          <a:stretch>
            <a:fillRect/>
          </a:stretch>
        </p:blipFill>
        <p:spPr>
          <a:xfrm>
            <a:off x="6237843" y="4437112"/>
            <a:ext cx="1618041" cy="650496"/>
          </a:xfrm>
          <a:prstGeom prst="rect">
            <a:avLst/>
          </a:prstGeom>
        </p:spPr>
      </p:pic>
      <p:pic>
        <p:nvPicPr>
          <p:cNvPr id="6" name="Grafik 5">
            <a:extLst>
              <a:ext uri="{FF2B5EF4-FFF2-40B4-BE49-F238E27FC236}">
                <a16:creationId xmlns:a16="http://schemas.microsoft.com/office/drawing/2014/main" id="{17956CA8-2FCD-0F5E-EEA7-45A6A8127C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96136" y="1484784"/>
            <a:ext cx="2051720" cy="1115946"/>
          </a:xfrm>
          <a:prstGeom prst="rect">
            <a:avLst/>
          </a:prstGeom>
        </p:spPr>
      </p:pic>
    </p:spTree>
    <p:extLst>
      <p:ext uri="{BB962C8B-B14F-4D97-AF65-F5344CB8AC3E}">
        <p14:creationId xmlns:p14="http://schemas.microsoft.com/office/powerpoint/2010/main" val="49083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763688" y="1700808"/>
            <a:ext cx="5976665" cy="276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sz="1100" dirty="0">
                <a:solidFill>
                  <a:schemeClr val="tx1"/>
                </a:solidFill>
                <a:latin typeface="Arial" charset="0"/>
                <a:cs typeface="Arial" charset="0"/>
              </a:rPr>
              <a:t>…</a:t>
            </a:r>
          </a:p>
        </p:txBody>
      </p:sp>
      <p:sp>
        <p:nvSpPr>
          <p:cNvPr id="3" name="Textfeld 2">
            <a:extLst>
              <a:ext uri="{FF2B5EF4-FFF2-40B4-BE49-F238E27FC236}">
                <a16:creationId xmlns:a16="http://schemas.microsoft.com/office/drawing/2014/main" id="{8E9F19F3-E397-5966-DA7A-06A91E501AA2}"/>
              </a:ext>
            </a:extLst>
          </p:cNvPr>
          <p:cNvSpPr txBox="1"/>
          <p:nvPr/>
        </p:nvSpPr>
        <p:spPr>
          <a:xfrm>
            <a:off x="1007604" y="1501748"/>
            <a:ext cx="7128792" cy="4909036"/>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Eine Ampel in Regenbogenfarben gibt es nicht, dafür aber ein Wiener Ampelpärchen (erstmals anlässlich des Eurovision Song Contests und des Life Balls im Mai 2015):</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Gleichgeschlechtliche Ampelpärchen                 Gemischtgeschlechtliche Ampelpärchen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Quellen: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wien.gv.at/verkehr/</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ampeln</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/neue-ampelsymbole.html</a:t>
            </a: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derstandard.at/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story</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/2000112595148/wiener-</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ampelpaerchen</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-shop-sperrt-zu </a:t>
            </a:r>
            <a:endParaRPr kumimoji="0" lang="de-AT" sz="1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pic>
        <p:nvPicPr>
          <p:cNvPr id="4" name="Grafik 3">
            <a:extLst>
              <a:ext uri="{FF2B5EF4-FFF2-40B4-BE49-F238E27FC236}">
                <a16:creationId xmlns:a16="http://schemas.microsoft.com/office/drawing/2014/main" id="{7B0EAE8F-3006-022C-9883-BC24540E3A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91238" y="2602414"/>
            <a:ext cx="3485662" cy="3183571"/>
          </a:xfrm>
          <a:prstGeom prst="rect">
            <a:avLst/>
          </a:prstGeom>
        </p:spPr>
      </p:pic>
      <p:pic>
        <p:nvPicPr>
          <p:cNvPr id="5" name="Grafik 4">
            <a:extLst>
              <a:ext uri="{FF2B5EF4-FFF2-40B4-BE49-F238E27FC236}">
                <a16:creationId xmlns:a16="http://schemas.microsoft.com/office/drawing/2014/main" id="{CCF52964-30A9-2C18-0160-BD9B9C5F14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6616" y="2602414"/>
            <a:ext cx="1722571" cy="3148148"/>
          </a:xfrm>
          <a:prstGeom prst="rect">
            <a:avLst/>
          </a:prstGeom>
        </p:spPr>
      </p:pic>
    </p:spTree>
    <p:extLst>
      <p:ext uri="{BB962C8B-B14F-4D97-AF65-F5344CB8AC3E}">
        <p14:creationId xmlns:p14="http://schemas.microsoft.com/office/powerpoint/2010/main" val="2206396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feld 2">
            <a:extLst>
              <a:ext uri="{FF2B5EF4-FFF2-40B4-BE49-F238E27FC236}">
                <a16:creationId xmlns:a16="http://schemas.microsoft.com/office/drawing/2014/main" id="{FD0D5933-9B1A-1687-3013-15CB44068219}"/>
              </a:ext>
            </a:extLst>
          </p:cNvPr>
          <p:cNvSpPr txBox="1"/>
          <p:nvPr/>
        </p:nvSpPr>
        <p:spPr>
          <a:xfrm>
            <a:off x="1187624" y="1707909"/>
            <a:ext cx="7056784" cy="4632037"/>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Regenbogenflaggen finden sich </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jedes Jahr im Pride </a:t>
            </a:r>
            <a:r>
              <a:rPr kumimoji="0" lang="de-DE"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Month</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(Juni) </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auf Wiener Straßenbahnen und </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auf öffentlichen Gebäuden.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1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1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lang="de-DE" sz="1100" dirty="0">
              <a:solidFill>
                <a:srgbClr val="000000"/>
              </a:solidFill>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 Foto:</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facebook.com/</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wienerlinien</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posts</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3"/>
              </a:rPr>
              <a:t>/pfbid0ix9LiD1bwf4bsbgqYvKEG28Ys6g2pp3MXrcq7qCnMrkSVdbs8y6JfMZmx65HWu9Hl </a:t>
            </a:r>
            <a:endParaRPr kumimoji="0" lang="de-AT" sz="1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pic>
        <p:nvPicPr>
          <p:cNvPr id="4" name="Grafik 3">
            <a:extLst>
              <a:ext uri="{FF2B5EF4-FFF2-40B4-BE49-F238E27FC236}">
                <a16:creationId xmlns:a16="http://schemas.microsoft.com/office/drawing/2014/main" id="{5D40F403-D1C5-B9F2-55CE-3F59821E94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9992" y="1340768"/>
            <a:ext cx="3341171" cy="4176464"/>
          </a:xfrm>
          <a:prstGeom prst="rect">
            <a:avLst/>
          </a:prstGeom>
        </p:spPr>
      </p:pic>
    </p:spTree>
    <p:extLst>
      <p:ext uri="{BB962C8B-B14F-4D97-AF65-F5344CB8AC3E}">
        <p14:creationId xmlns:p14="http://schemas.microsoft.com/office/powerpoint/2010/main" val="2368919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44454" y="5080992"/>
            <a:ext cx="3743325" cy="762000"/>
          </a:xfrm>
          <a:prstGeom prst="rect">
            <a:avLst/>
          </a:prstGeom>
          <a:solidFill>
            <a:srgbClr val="FFF10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de-DE"/>
          </a:p>
        </p:txBody>
      </p:sp>
      <p:sp>
        <p:nvSpPr>
          <p:cNvPr id="20482" name="Text Box 4"/>
          <p:cNvSpPr txBox="1">
            <a:spLocks noChangeArrowheads="1"/>
          </p:cNvSpPr>
          <p:nvPr/>
        </p:nvSpPr>
        <p:spPr bwMode="auto">
          <a:xfrm>
            <a:off x="683642" y="4364236"/>
            <a:ext cx="3600450" cy="611188"/>
          </a:xfrm>
          <a:prstGeom prst="rect">
            <a:avLst/>
          </a:prstGeom>
          <a:solidFill>
            <a:srgbClr val="D73534"/>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A  Island</a:t>
            </a:r>
          </a:p>
        </p:txBody>
      </p:sp>
      <p:sp>
        <p:nvSpPr>
          <p:cNvPr id="20483" name="Text Box 5"/>
          <p:cNvSpPr txBox="1">
            <a:spLocks noChangeArrowheads="1"/>
          </p:cNvSpPr>
          <p:nvPr/>
        </p:nvSpPr>
        <p:spPr bwMode="auto">
          <a:xfrm>
            <a:off x="683642" y="5156399"/>
            <a:ext cx="3600450" cy="612775"/>
          </a:xfrm>
          <a:prstGeom prst="rect">
            <a:avLst/>
          </a:prstGeom>
          <a:solidFill>
            <a:srgbClr val="6EBE23"/>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C  Österreich</a:t>
            </a:r>
          </a:p>
        </p:txBody>
      </p:sp>
      <p:sp>
        <p:nvSpPr>
          <p:cNvPr id="20484" name="Text Box 6"/>
          <p:cNvSpPr txBox="1">
            <a:spLocks noChangeArrowheads="1"/>
          </p:cNvSpPr>
          <p:nvPr/>
        </p:nvSpPr>
        <p:spPr bwMode="auto">
          <a:xfrm>
            <a:off x="4715892" y="5156399"/>
            <a:ext cx="3600450" cy="611187"/>
          </a:xfrm>
          <a:prstGeom prst="rect">
            <a:avLst/>
          </a:prstGeom>
          <a:solidFill>
            <a:srgbClr val="3ABFF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solidFill>
                  <a:srgbClr val="FFFFFF"/>
                </a:solidFill>
                <a:latin typeface="Arial" charset="0"/>
                <a:cs typeface="Arial" charset="0"/>
              </a:rPr>
              <a:t>D Schweiz</a:t>
            </a:r>
          </a:p>
        </p:txBody>
      </p:sp>
      <p:sp>
        <p:nvSpPr>
          <p:cNvPr id="20485" name="Text Box 7"/>
          <p:cNvSpPr txBox="1">
            <a:spLocks noChangeArrowheads="1"/>
          </p:cNvSpPr>
          <p:nvPr/>
        </p:nvSpPr>
        <p:spPr bwMode="auto">
          <a:xfrm>
            <a:off x="683642" y="2596142"/>
            <a:ext cx="7632700" cy="1552194"/>
          </a:xfrm>
          <a:prstGeom prst="rect">
            <a:avLst/>
          </a:prstGeom>
          <a:solidFill>
            <a:srgbClr val="8C7FAB"/>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algn="ctr" eaLnBrk="1" hangingPunct="1">
              <a:buSzPct val="100000"/>
              <a:buFont typeface="Times New Roman" charset="0"/>
              <a:buNone/>
            </a:pPr>
            <a:r>
              <a:rPr lang="de-DE" dirty="0">
                <a:latin typeface="Arial"/>
                <a:cs typeface="Arial"/>
              </a:rPr>
              <a:t>In manchen Staaten wird ein Geschlecht jenseits von „männlich“ oder „weiblich“ gesetzlich anerkannt. </a:t>
            </a:r>
            <a:br>
              <a:rPr lang="de-DE" dirty="0">
                <a:latin typeface="Arial"/>
                <a:cs typeface="Arial"/>
              </a:rPr>
            </a:br>
            <a:r>
              <a:rPr lang="de-DE" dirty="0">
                <a:latin typeface="Arial"/>
                <a:cs typeface="Arial"/>
              </a:rPr>
              <a:t>In welchem der folgenden Staaten ist dies </a:t>
            </a:r>
            <a:r>
              <a:rPr lang="de-DE" u="sng" dirty="0">
                <a:latin typeface="Arial"/>
                <a:cs typeface="Arial"/>
              </a:rPr>
              <a:t>NICHT</a:t>
            </a:r>
            <a:r>
              <a:rPr lang="de-DE" dirty="0">
                <a:latin typeface="Arial"/>
                <a:cs typeface="Arial"/>
              </a:rPr>
              <a:t> der Fall? (Stand 2023)</a:t>
            </a:r>
            <a:endParaRPr lang="de-AT" dirty="0">
              <a:solidFill>
                <a:srgbClr val="FFFFFF"/>
              </a:solidFill>
              <a:latin typeface="Arial"/>
              <a:cs typeface="Arial"/>
            </a:endParaRPr>
          </a:p>
        </p:txBody>
      </p:sp>
      <p:sp>
        <p:nvSpPr>
          <p:cNvPr id="20486" name="Text Box 9"/>
          <p:cNvSpPr txBox="1">
            <a:spLocks noChangeArrowheads="1"/>
          </p:cNvSpPr>
          <p:nvPr/>
        </p:nvSpPr>
        <p:spPr bwMode="auto">
          <a:xfrm>
            <a:off x="4715892" y="4364236"/>
            <a:ext cx="3600450" cy="611188"/>
          </a:xfrm>
          <a:prstGeom prst="rect">
            <a:avLst/>
          </a:prstGeom>
          <a:solidFill>
            <a:srgbClr val="E77D00"/>
          </a:solidFill>
          <a:ln>
            <a:noFill/>
          </a:ln>
          <a:extLst>
            <a:ext uri="{91240B29-F687-4f45-9708-019B960494DF}">
              <a14:hiddenLine xmlns="" xmlns:a14="http://schemas.microsoft.com/office/drawing/2010/main" w="9360" cap="sq">
                <a:solidFill>
                  <a:srgbClr val="000000"/>
                </a:solidFill>
                <a:miter lim="800000"/>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defRPr>
            </a:lvl9pPr>
          </a:lstStyle>
          <a:p>
            <a:pPr eaLnBrk="1" hangingPunct="1">
              <a:buSzPct val="100000"/>
            </a:pPr>
            <a:endParaRPr lang="de-AT" sz="500" dirty="0">
              <a:solidFill>
                <a:srgbClr val="000000"/>
              </a:solidFill>
              <a:latin typeface="Tahoma" charset="0"/>
              <a:cs typeface="Times New Roman" charset="0"/>
            </a:endParaRPr>
          </a:p>
          <a:p>
            <a:pPr eaLnBrk="1" hangingPunct="1">
              <a:buSzPct val="100000"/>
            </a:pPr>
            <a:r>
              <a:rPr lang="de-AT" dirty="0">
                <a:latin typeface="Arial" charset="0"/>
                <a:cs typeface="Arial" charset="0"/>
              </a:rPr>
              <a:t>B Indien</a:t>
            </a:r>
          </a:p>
        </p:txBody>
      </p:sp>
      <p:pic>
        <p:nvPicPr>
          <p:cNvPr id="3" name="Grafik 2">
            <a:extLst>
              <a:ext uri="{FF2B5EF4-FFF2-40B4-BE49-F238E27FC236}">
                <a16:creationId xmlns:a16="http://schemas.microsoft.com/office/drawing/2014/main" id="{39E038D9-8799-2240-AC70-256B7578B7B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8783" y="1052736"/>
            <a:ext cx="1522417" cy="1437838"/>
          </a:xfrm>
          <a:prstGeom prst="rect">
            <a:avLst/>
          </a:prstGeom>
        </p:spPr>
      </p:pic>
    </p:spTree>
    <p:extLst>
      <p:ext uri="{BB962C8B-B14F-4D97-AF65-F5344CB8AC3E}">
        <p14:creationId xmlns:p14="http://schemas.microsoft.com/office/powerpoint/2010/main" val="511106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additive="repl">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ppt_x</p:attrName>
                                        </p:attrNameLst>
                                      </p:cBhvr>
                                      <p:tavLst>
                                        <p:tav tm="100000">
                                          <p:val>
                                            <p:strVal val="0-#ppt_w/2"/>
                                          </p:val>
                                        </p:tav>
                                        <p:tav>
                                          <p:val>
                                            <p:strVal val="#ppt_x"/>
                                          </p:val>
                                        </p:tav>
                                      </p:tavLst>
                                    </p:anim>
                                    <p:anim calcmode="lin" valueType="num">
                                      <p:cBhvr>
                                        <p:cTn id="15" dur="500" fill="hold"/>
                                        <p:tgtEl>
                                          <p:spTgt spid="2150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763688" y="1700808"/>
            <a:ext cx="5976665" cy="720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charset="0"/>
                <a:cs typeface="Arial" charset="0"/>
              </a:rPr>
              <a:t>Lösung D: Schweiz </a:t>
            </a:r>
            <a:br>
              <a:rPr lang="de-DE" dirty="0">
                <a:solidFill>
                  <a:schemeClr val="tx1"/>
                </a:solidFill>
                <a:latin typeface="Arial" charset="0"/>
                <a:cs typeface="Arial" charset="0"/>
              </a:rPr>
            </a:br>
            <a:r>
              <a:rPr lang="de-DE" sz="1100" dirty="0">
                <a:solidFill>
                  <a:schemeClr val="tx1"/>
                </a:solidFill>
                <a:latin typeface="Arial" charset="0"/>
                <a:cs typeface="Arial" charset="0"/>
              </a:rPr>
              <a:t>Quelle: </a:t>
            </a:r>
            <a:r>
              <a:rPr lang="de-DE" sz="1100" dirty="0">
                <a:solidFill>
                  <a:schemeClr val="tx1"/>
                </a:solidFill>
                <a:latin typeface="Arial" charset="0"/>
                <a:cs typeface="Arial" charset="0"/>
                <a:hlinkClick r:id="rId3"/>
              </a:rPr>
              <a:t>de.wikipedia.org/</a:t>
            </a:r>
            <a:r>
              <a:rPr lang="de-DE" sz="1100" dirty="0" err="1">
                <a:solidFill>
                  <a:schemeClr val="tx1"/>
                </a:solidFill>
                <a:latin typeface="Arial" charset="0"/>
                <a:cs typeface="Arial" charset="0"/>
                <a:hlinkClick r:id="rId3"/>
              </a:rPr>
              <a:t>wiki</a:t>
            </a:r>
            <a:r>
              <a:rPr lang="de-DE" sz="1100" dirty="0">
                <a:solidFill>
                  <a:schemeClr val="tx1"/>
                </a:solidFill>
                <a:latin typeface="Arial" charset="0"/>
                <a:cs typeface="Arial" charset="0"/>
                <a:hlinkClick r:id="rId3"/>
              </a:rPr>
              <a:t>/</a:t>
            </a:r>
            <a:r>
              <a:rPr lang="de-DE" sz="1100" dirty="0" err="1">
                <a:solidFill>
                  <a:schemeClr val="tx1"/>
                </a:solidFill>
                <a:latin typeface="Arial" charset="0"/>
                <a:cs typeface="Arial" charset="0"/>
                <a:hlinkClick r:id="rId3"/>
              </a:rPr>
              <a:t>Drittes_Geschlecht#Liste_dritter_Geschlechter</a:t>
            </a:r>
            <a:endParaRPr lang="de-DE" sz="1100" dirty="0">
              <a:solidFill>
                <a:schemeClr val="tx1"/>
              </a:solidFill>
              <a:latin typeface="Arial" charset="0"/>
              <a:cs typeface="Arial" charset="0"/>
            </a:endParaRPr>
          </a:p>
        </p:txBody>
      </p:sp>
      <p:sp>
        <p:nvSpPr>
          <p:cNvPr id="2" name="Textfeld 1">
            <a:extLst>
              <a:ext uri="{FF2B5EF4-FFF2-40B4-BE49-F238E27FC236}">
                <a16:creationId xmlns:a16="http://schemas.microsoft.com/office/drawing/2014/main" id="{EB010898-E4F5-5B7B-1E6E-E38B19558D2C}"/>
              </a:ext>
            </a:extLst>
          </p:cNvPr>
          <p:cNvSpPr txBox="1"/>
          <p:nvPr/>
        </p:nvSpPr>
        <p:spPr>
          <a:xfrm>
            <a:off x="1724605" y="3140968"/>
            <a:ext cx="5760640" cy="2386615"/>
          </a:xfrm>
          <a:prstGeom prst="rect">
            <a:avLst/>
          </a:prstGeom>
          <a:noFill/>
        </p:spPr>
        <p:txBody>
          <a:bodyPr wrap="square" rtlCol="0">
            <a:spAutoFit/>
          </a:bodyPr>
          <a:lstStyle/>
          <a:p>
            <a:pPr marL="0" marR="0" lvl="0" indent="0" algn="l" defTabSz="449263" rtl="0" eaLnBrk="1" fontAlgn="base" latinLnBrk="0" hangingPunct="1">
              <a:lnSpc>
                <a:spcPct val="120000"/>
              </a:lnSpc>
              <a:spcBef>
                <a:spcPts val="875"/>
              </a:spcBef>
              <a:spcAft>
                <a:spcPct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charset="0"/>
                <a:ea typeface="ＭＳ Ｐゴシック" charset="0"/>
                <a:cs typeface="Arial" charset="0"/>
              </a:rPr>
              <a:t>Für Österreich gilt: </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„Bisher wurden Menschen im Personenstandsregister entweder als ‚weiblich’ oder ‚männlich’ eingetragen. Seit 01/2019 ist neben ‚weiblich’ und ‚männlich’ auch der Geschlechtseintrag ‚divers’ möglich, seit 09/2020 sind außerdem ‚</a:t>
            </a:r>
            <a:r>
              <a:rPr kumimoji="0" lang="de-DE" sz="1400" b="0" i="0" u="none" strike="noStrike" kern="1200" cap="none" spc="0" normalizeH="0" baseline="0" noProof="0" dirty="0" err="1">
                <a:ln>
                  <a:noFill/>
                </a:ln>
                <a:solidFill>
                  <a:prstClr val="black"/>
                </a:solidFill>
                <a:effectLst/>
                <a:uLnTx/>
                <a:uFillTx/>
                <a:latin typeface="Arial" charset="0"/>
                <a:ea typeface="ＭＳ Ｐゴシック" charset="0"/>
                <a:cs typeface="Arial" charset="0"/>
              </a:rPr>
              <a:t>inter</a:t>
            </a:r>
            <a:r>
              <a:rPr kumimoji="0" lang="de-DE" sz="1400" b="0" i="0" u="none" strike="noStrike" kern="1200" cap="none" spc="0" normalizeH="0" baseline="0" noProof="0" dirty="0">
                <a:ln>
                  <a:noFill/>
                </a:ln>
                <a:solidFill>
                  <a:prstClr val="black"/>
                </a:solidFill>
                <a:effectLst/>
                <a:uLnTx/>
                <a:uFillTx/>
                <a:latin typeface="Arial" charset="0"/>
                <a:ea typeface="ＭＳ Ｐゴシック" charset="0"/>
                <a:cs typeface="Arial" charset="0"/>
              </a:rPr>
              <a:t>’, ‚offen’ sowie eine Streichung des Eintrags möglich. Insgesamt gibt es nun also 6 mögliche Einträge in der Personenstandskategorie ‚Geschlecht’.“ </a:t>
            </a:r>
          </a:p>
          <a:p>
            <a:pPr marL="0" marR="0" lvl="0" indent="0" algn="l" defTabSz="449263" rtl="0" eaLnBrk="1" fontAlgn="base" latinLnBrk="0" hangingPunct="1">
              <a:lnSpc>
                <a:spcPct val="120000"/>
              </a:lnSpc>
              <a:spcBef>
                <a:spcPts val="875"/>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Quelle:</a:t>
            </a: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hlinkClick r:id="rId4"/>
              </a:rPr>
              <a:t> </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vimoe.at/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wp</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-content/</a:t>
            </a:r>
            <a:r>
              <a:rPr kumimoji="0" lang="de-DE" sz="1100" b="0" i="0" u="sng" strike="noStrike" kern="1200" cap="none" spc="0" normalizeH="0" baseline="0" noProof="0" dirty="0" err="1">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uploads</a:t>
            </a:r>
            <a:r>
              <a:rPr kumimoji="0" lang="de-DE" sz="1100" b="0" i="0" u="sng" strike="noStrike" kern="1200" cap="none" spc="0" normalizeH="0" baseline="0" noProof="0" dirty="0">
                <a:ln>
                  <a:noFill/>
                </a:ln>
                <a:solidFill>
                  <a:srgbClr val="1155CC"/>
                </a:solidFill>
                <a:effectLst/>
                <a:uLnTx/>
                <a:uFillTx/>
                <a:latin typeface="Arial" panose="020B0604020202020204" pitchFamily="34" charset="0"/>
                <a:ea typeface="ＭＳ Ｐゴシック" charset="0"/>
                <a:cs typeface="Arial" panose="020B0604020202020204" pitchFamily="34" charset="0"/>
                <a:hlinkClick r:id="rId4"/>
              </a:rPr>
              <a:t>/2020/10/2020-10-QA_Dritte_Option.pdf</a:t>
            </a:r>
            <a:r>
              <a:rPr kumimoji="0" lang="de-DE"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hlinkClick r:id="rId4"/>
              </a:rPr>
              <a:t> </a:t>
            </a:r>
            <a:endParaRPr kumimoji="0" lang="de-DE" sz="11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2092055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590800" y="1447800"/>
            <a:ext cx="1219200" cy="3048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defRPr/>
            </a:pPr>
            <a:endParaRPr lang="de-DE"/>
          </a:p>
        </p:txBody>
      </p:sp>
      <p:graphicFrame>
        <p:nvGraphicFramePr>
          <p:cNvPr id="6" name="Tabelle 5"/>
          <p:cNvGraphicFramePr>
            <a:graphicFrameLocks noGrp="1"/>
          </p:cNvGraphicFramePr>
          <p:nvPr/>
        </p:nvGraphicFramePr>
        <p:xfrm>
          <a:off x="4073525" y="3400425"/>
          <a:ext cx="1971675" cy="384175"/>
        </p:xfrm>
        <a:graphic>
          <a:graphicData uri="http://schemas.openxmlformats.org/drawingml/2006/table">
            <a:tbl>
              <a:tblPr/>
              <a:tblGrid>
                <a:gridCol w="1971675">
                  <a:extLst>
                    <a:ext uri="{9D8B030D-6E8A-4147-A177-3AD203B41FA5}">
                      <a16:colId xmlns:a16="http://schemas.microsoft.com/office/drawing/2014/main" val="20000"/>
                    </a:ext>
                  </a:extLst>
                </a:gridCol>
              </a:tblGrid>
              <a:tr h="384175">
                <a:tc>
                  <a:txBody>
                    <a:bodyPr/>
                    <a:lstStyle/>
                    <a:p>
                      <a:endParaRPr lang="de-AT" sz="1900" dirty="0"/>
                    </a:p>
                  </a:txBody>
                  <a:tcPr marT="45496" marB="4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534" name="Rechteck 1"/>
          <p:cNvSpPr>
            <a:spLocks noChangeArrowheads="1"/>
          </p:cNvSpPr>
          <p:nvPr/>
        </p:nvSpPr>
        <p:spPr bwMode="auto">
          <a:xfrm>
            <a:off x="1045607" y="1359118"/>
            <a:ext cx="7128792" cy="4653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spcBef>
                <a:spcPts val="875"/>
              </a:spcBef>
            </a:pPr>
            <a:r>
              <a:rPr lang="de-DE" b="1" dirty="0">
                <a:solidFill>
                  <a:schemeClr val="tx1"/>
                </a:solidFill>
                <a:latin typeface="Arial" panose="020B0604020202020204" pitchFamily="34" charset="0"/>
                <a:cs typeface="Arial" panose="020B0604020202020204" pitchFamily="34" charset="0"/>
              </a:rPr>
              <a:t>Für Indien gilt:</a:t>
            </a:r>
            <a:endParaRPr lang="de-DE" dirty="0">
              <a:solidFill>
                <a:schemeClr val="tx1"/>
              </a:solidFill>
              <a:latin typeface="Arial" panose="020B0604020202020204" pitchFamily="34" charset="0"/>
              <a:cs typeface="Arial" panose="020B0604020202020204" pitchFamily="34" charset="0"/>
            </a:endParaRPr>
          </a:p>
          <a:p>
            <a:pPr eaLnBrk="1" hangingPunct="1">
              <a:lnSpc>
                <a:spcPct val="120000"/>
              </a:lnSpc>
              <a:spcBef>
                <a:spcPts val="875"/>
              </a:spcBef>
            </a:pPr>
            <a:r>
              <a:rPr lang="de-DE" sz="1400" b="0" i="0" u="none" strike="noStrike" dirty="0" err="1">
                <a:solidFill>
                  <a:srgbClr val="000000"/>
                </a:solidFill>
                <a:effectLst/>
                <a:latin typeface="Arial" panose="020B0604020202020204" pitchFamily="34" charset="0"/>
                <a:cs typeface="Arial" panose="020B0604020202020204" pitchFamily="34" charset="0"/>
              </a:rPr>
              <a:t>Hijŗās</a:t>
            </a:r>
            <a:r>
              <a:rPr lang="de-DE" sz="1400" b="0" i="0" u="none" strike="noStrike" dirty="0">
                <a:solidFill>
                  <a:srgbClr val="000000"/>
                </a:solidFill>
                <a:effectLst/>
                <a:latin typeface="Arial" panose="020B0604020202020204" pitchFamily="34" charset="0"/>
                <a:cs typeface="Arial" panose="020B0604020202020204" pitchFamily="34" charset="0"/>
              </a:rPr>
              <a:t> werden seit </a:t>
            </a:r>
            <a:r>
              <a:rPr lang="de-DE" sz="1400" b="0" i="0" u="none" strike="noStrike" dirty="0">
                <a:solidFill>
                  <a:schemeClr val="tx1"/>
                </a:solidFill>
                <a:effectLst/>
                <a:latin typeface="Arial" panose="020B0604020202020204" pitchFamily="34" charset="0"/>
                <a:cs typeface="Arial" panose="020B0604020202020204" pitchFamily="34" charset="0"/>
              </a:rPr>
              <a:t>2014</a:t>
            </a:r>
            <a:r>
              <a:rPr lang="de-DE" sz="1400" b="0" i="0" u="none" strike="noStrike" dirty="0">
                <a:solidFill>
                  <a:srgbClr val="000000"/>
                </a:solidFill>
                <a:effectLst/>
                <a:latin typeface="Arial" panose="020B0604020202020204" pitchFamily="34" charset="0"/>
                <a:cs typeface="Arial" panose="020B0604020202020204" pitchFamily="34" charset="0"/>
              </a:rPr>
              <a:t> in </a:t>
            </a:r>
            <a:r>
              <a:rPr lang="de-DE" sz="1400" i="0" u="none" strike="noStrike" dirty="0">
                <a:solidFill>
                  <a:srgbClr val="000000"/>
                </a:solidFill>
                <a:effectLst/>
                <a:latin typeface="Arial" panose="020B0604020202020204" pitchFamily="34" charset="0"/>
                <a:cs typeface="Arial" panose="020B0604020202020204" pitchFamily="34" charset="0"/>
              </a:rPr>
              <a:t>Indien</a:t>
            </a:r>
            <a:r>
              <a:rPr lang="de-DE" sz="1400" b="1" i="0" u="none" strike="noStrike" dirty="0">
                <a:solidFill>
                  <a:srgbClr val="000000"/>
                </a:solidFill>
                <a:effectLst/>
                <a:latin typeface="Arial" panose="020B0604020202020204" pitchFamily="34" charset="0"/>
                <a:cs typeface="Arial" panose="020B0604020202020204" pitchFamily="34" charset="0"/>
              </a:rPr>
              <a:t> </a:t>
            </a:r>
            <a:r>
              <a:rPr lang="de-DE" sz="1400" b="0" i="0" u="none" strike="noStrike" dirty="0">
                <a:solidFill>
                  <a:srgbClr val="000000"/>
                </a:solidFill>
                <a:effectLst/>
                <a:latin typeface="Arial" panose="020B0604020202020204" pitchFamily="34" charset="0"/>
                <a:cs typeface="Arial" panose="020B0604020202020204" pitchFamily="34" charset="0"/>
              </a:rPr>
              <a:t>offiziell als „drittes Geschlecht“ anerkannt. Die hinduistische Kultur kennt schon seit tausenden von Jahren ein drittes Geschlecht.  </a:t>
            </a:r>
          </a:p>
          <a:p>
            <a:pPr eaLnBrk="1" hangingPunct="1">
              <a:lnSpc>
                <a:spcPct val="120000"/>
              </a:lnSpc>
              <a:spcBef>
                <a:spcPts val="875"/>
              </a:spcBef>
            </a:pPr>
            <a:r>
              <a:rPr lang="de-DE" sz="1100" dirty="0">
                <a:solidFill>
                  <a:schemeClr val="tx1"/>
                </a:solidFill>
                <a:latin typeface="Arial" panose="020B0604020202020204" pitchFamily="34" charset="0"/>
                <a:cs typeface="Arial" panose="020B0604020202020204" pitchFamily="34" charset="0"/>
              </a:rPr>
              <a:t>Quelle: </a:t>
            </a:r>
            <a:r>
              <a:rPr lang="de-DE" sz="1100" dirty="0">
                <a:solidFill>
                  <a:schemeClr val="tx1"/>
                </a:solidFill>
                <a:latin typeface="Arial" panose="020B0604020202020204" pitchFamily="34" charset="0"/>
                <a:cs typeface="Arial" panose="020B0604020202020204" pitchFamily="34" charset="0"/>
                <a:hlinkClick r:id="rId3"/>
              </a:rPr>
              <a:t>de.wikipedia.org/</a:t>
            </a:r>
            <a:r>
              <a:rPr lang="de-DE" sz="1100" dirty="0" err="1">
                <a:solidFill>
                  <a:schemeClr val="tx1"/>
                </a:solidFill>
                <a:latin typeface="Arial" panose="020B0604020202020204" pitchFamily="34" charset="0"/>
                <a:cs typeface="Arial" panose="020B0604020202020204" pitchFamily="34" charset="0"/>
                <a:hlinkClick r:id="rId3"/>
              </a:rPr>
              <a:t>wiki</a:t>
            </a:r>
            <a:r>
              <a:rPr lang="de-DE" sz="1100" dirty="0">
                <a:solidFill>
                  <a:schemeClr val="tx1"/>
                </a:solidFill>
                <a:latin typeface="Arial" panose="020B0604020202020204" pitchFamily="34" charset="0"/>
                <a:cs typeface="Arial" panose="020B0604020202020204" pitchFamily="34" charset="0"/>
                <a:hlinkClick r:id="rId3"/>
              </a:rPr>
              <a:t>/</a:t>
            </a:r>
            <a:r>
              <a:rPr lang="de-DE" sz="1100" dirty="0" err="1">
                <a:solidFill>
                  <a:schemeClr val="tx1"/>
                </a:solidFill>
                <a:latin typeface="Arial" panose="020B0604020202020204" pitchFamily="34" charset="0"/>
                <a:cs typeface="Arial" panose="020B0604020202020204" pitchFamily="34" charset="0"/>
                <a:hlinkClick r:id="rId3"/>
              </a:rPr>
              <a:t>Drittes_Geschlecht#Liste_dritter_Geschlechter</a:t>
            </a:r>
            <a:r>
              <a:rPr lang="de-DE" sz="1100" dirty="0">
                <a:solidFill>
                  <a:schemeClr val="tx1"/>
                </a:solidFill>
                <a:latin typeface="Arial" panose="020B0604020202020204" pitchFamily="34" charset="0"/>
                <a:cs typeface="Arial" panose="020B0604020202020204" pitchFamily="34" charset="0"/>
              </a:rPr>
              <a:t>; </a:t>
            </a:r>
            <a:r>
              <a:rPr lang="de-DE" sz="1100" dirty="0">
                <a:solidFill>
                  <a:schemeClr val="tx1"/>
                </a:solidFill>
                <a:latin typeface="Arial" panose="020B0604020202020204" pitchFamily="34" charset="0"/>
                <a:cs typeface="Arial" panose="020B0604020202020204" pitchFamily="34" charset="0"/>
                <a:hlinkClick r:id="rId4"/>
              </a:rPr>
              <a:t>kontrapunkte.hypotheses.org/3201 </a:t>
            </a:r>
            <a:endParaRPr lang="de-DE" sz="1100" dirty="0">
              <a:solidFill>
                <a:schemeClr val="tx1"/>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endParaRPr lang="de-DE" sz="11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875"/>
              </a:spcBef>
            </a:pPr>
            <a:r>
              <a:rPr lang="de-DE" sz="1100" dirty="0">
                <a:solidFill>
                  <a:srgbClr val="000000"/>
                </a:solidFill>
                <a:latin typeface="Arial" panose="020B0604020202020204" pitchFamily="34" charset="0"/>
                <a:cs typeface="Arial" panose="020B0604020202020204" pitchFamily="34" charset="0"/>
              </a:rPr>
              <a:t>Quelle Foto: </a:t>
            </a:r>
            <a:r>
              <a:rPr lang="de-DE" sz="1100" dirty="0">
                <a:solidFill>
                  <a:srgbClr val="000000"/>
                </a:solidFill>
                <a:latin typeface="Arial" panose="020B0604020202020204" pitchFamily="34" charset="0"/>
                <a:cs typeface="Arial" panose="020B0604020202020204" pitchFamily="34" charset="0"/>
                <a:hlinkClick r:id="rId5"/>
              </a:rPr>
              <a:t>flickr.com/</a:t>
            </a:r>
            <a:r>
              <a:rPr lang="de-DE" sz="1100" dirty="0" err="1">
                <a:solidFill>
                  <a:srgbClr val="000000"/>
                </a:solidFill>
                <a:latin typeface="Arial" panose="020B0604020202020204" pitchFamily="34" charset="0"/>
                <a:cs typeface="Arial" panose="020B0604020202020204" pitchFamily="34" charset="0"/>
                <a:hlinkClick r:id="rId5"/>
              </a:rPr>
              <a:t>photos</a:t>
            </a:r>
            <a:r>
              <a:rPr lang="de-DE" sz="1100" dirty="0">
                <a:solidFill>
                  <a:srgbClr val="000000"/>
                </a:solidFill>
                <a:latin typeface="Arial" panose="020B0604020202020204" pitchFamily="34" charset="0"/>
                <a:cs typeface="Arial" panose="020B0604020202020204" pitchFamily="34" charset="0"/>
                <a:hlinkClick r:id="rId5"/>
              </a:rPr>
              <a:t>/rahul3/2233987158 </a:t>
            </a:r>
            <a:endParaRPr lang="de-DE" sz="1100" dirty="0">
              <a:solidFill>
                <a:schemeClr val="tx1"/>
              </a:solidFill>
              <a:latin typeface="Arial" charset="0"/>
              <a:cs typeface="Arial" charset="0"/>
            </a:endParaRPr>
          </a:p>
        </p:txBody>
      </p:sp>
      <p:pic>
        <p:nvPicPr>
          <p:cNvPr id="3" name="Grafik 2">
            <a:extLst>
              <a:ext uri="{FF2B5EF4-FFF2-40B4-BE49-F238E27FC236}">
                <a16:creationId xmlns:a16="http://schemas.microsoft.com/office/drawing/2014/main" id="{A616B7C9-EFF0-ABB5-3124-86121A0487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3284984"/>
            <a:ext cx="3800475" cy="2352675"/>
          </a:xfrm>
          <a:prstGeom prst="rect">
            <a:avLst/>
          </a:prstGeom>
        </p:spPr>
      </p:pic>
    </p:spTree>
    <p:extLst>
      <p:ext uri="{BB962C8B-B14F-4D97-AF65-F5344CB8AC3E}">
        <p14:creationId xmlns:p14="http://schemas.microsoft.com/office/powerpoint/2010/main" val="1550128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4755</Words>
  <Application>Microsoft Office PowerPoint</Application>
  <PresentationFormat>Bildschirmpräsentation (4:3)</PresentationFormat>
  <Paragraphs>456</Paragraphs>
  <Slides>49</Slides>
  <Notes>41</Notes>
  <HiddenSlides>0</HiddenSlides>
  <MMClips>4</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49</vt:i4>
      </vt:variant>
    </vt:vector>
  </HeadingPairs>
  <TitlesOfParts>
    <vt:vector size="56" baseType="lpstr">
      <vt:lpstr>Arial</vt:lpstr>
      <vt:lpstr>Calibri</vt:lpstr>
      <vt:lpstr>Poppins</vt:lpstr>
      <vt:lpstr>Symbol</vt:lpstr>
      <vt:lpstr>Tahoma</vt:lpstr>
      <vt:lpstr>Times New Roman</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RTG</dc:creator>
  <cp:lastModifiedBy>Tanzberger Renate VHS Floridsdorf</cp:lastModifiedBy>
  <cp:revision>356</cp:revision>
  <cp:lastPrinted>2018-05-07T13:42:22Z</cp:lastPrinted>
  <dcterms:created xsi:type="dcterms:W3CDTF">2003-09-26T09:09:32Z</dcterms:created>
  <dcterms:modified xsi:type="dcterms:W3CDTF">2023-07-12T08:17:09Z</dcterms:modified>
</cp:coreProperties>
</file>