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FD5"/>
    <a:srgbClr val="FBFDC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36" autoAdjust="0"/>
    <p:restoredTop sz="94660"/>
  </p:normalViewPr>
  <p:slideViewPr>
    <p:cSldViewPr snapToGrid="0">
      <p:cViewPr varScale="1">
        <p:scale>
          <a:sx n="85" d="100"/>
          <a:sy n="85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Results</a:t>
            </a:r>
            <a:r>
              <a:rPr lang="en-US" baseline="0" dirty="0"/>
              <a:t> graph</a:t>
            </a:r>
            <a:endParaRPr lang="ru-U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050641006931727E-2"/>
                  <c:y val="-7.245291714843825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531.8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0D9-48A3-9CE8-92CE12A63CAE}"/>
                </c:ext>
              </c:extLst>
            </c:dLbl>
            <c:dLbl>
              <c:idx val="1"/>
              <c:layout>
                <c:manualLayout>
                  <c:x val="-9.7339011206945367E-2"/>
                  <c:y val="-1.5514576887606854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533.3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0D9-48A3-9CE8-92CE12A63CAE}"/>
                </c:ext>
              </c:extLst>
            </c:dLbl>
            <c:dLbl>
              <c:idx val="2"/>
              <c:layout>
                <c:manualLayout>
                  <c:x val="-8.1030345491552525E-2"/>
                  <c:y val="-1.5514576887606854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523.9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0D9-48A3-9CE8-92CE12A63CAE}"/>
                </c:ext>
              </c:extLst>
            </c:dLbl>
            <c:dLbl>
              <c:idx val="3"/>
              <c:layout>
                <c:manualLayout>
                  <c:x val="-8.2738495775959542E-2"/>
                  <c:y val="-4.3983747018022552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523.8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0D9-48A3-9CE8-92CE12A63CAE}"/>
                </c:ext>
              </c:extLst>
            </c:dLbl>
            <c:dLbl>
              <c:idx val="4"/>
              <c:layout>
                <c:manualLayout>
                  <c:x val="-9.3922710638131443E-2"/>
                  <c:y val="-1.5514576887607377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525.6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0D9-48A3-9CE8-92CE12A63C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fixedVal"/>
            <c:noEndCap val="0"/>
            <c:val val="5.64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Лист1!$B$1:$B$5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Лист1!$C$1:$C$5</c:f>
              <c:numCache>
                <c:formatCode>General</c:formatCode>
                <c:ptCount val="5"/>
                <c:pt idx="0">
                  <c:v>531.82000000000005</c:v>
                </c:pt>
                <c:pt idx="1">
                  <c:v>533.33000000000004</c:v>
                </c:pt>
                <c:pt idx="2">
                  <c:v>523.9</c:v>
                </c:pt>
                <c:pt idx="3">
                  <c:v>523.79999999999995</c:v>
                </c:pt>
                <c:pt idx="4">
                  <c:v>525.62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766-4E91-85F0-9FFE9F9AA98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540613576"/>
        <c:axId val="540611776"/>
      </c:scatterChart>
      <c:valAx>
        <c:axId val="540613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Measurement</a:t>
                </a:r>
                <a:r>
                  <a:rPr lang="en-US" sz="1600" baseline="0" dirty="0"/>
                  <a:t> number</a:t>
                </a:r>
                <a:endParaRPr lang="ru-UA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540611776"/>
        <c:crosses val="autoZero"/>
        <c:crossBetween val="midCat"/>
      </c:valAx>
      <c:valAx>
        <c:axId val="540611776"/>
        <c:scaling>
          <c:orientation val="minMax"/>
          <c:max val="550"/>
          <c:min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Calculated laser wavelength</a:t>
                </a:r>
                <a:r>
                  <a:rPr lang="uk-UA" sz="1600" baseline="0" dirty="0"/>
                  <a:t>, </a:t>
                </a:r>
                <a:r>
                  <a:rPr lang="de-DE" sz="1600" baseline="0" dirty="0" err="1"/>
                  <a:t>nm</a:t>
                </a:r>
                <a:endParaRPr lang="ru-UA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5406135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3EA0-8F73-4316-9A0F-E67418712B62}" type="datetimeFigureOut">
              <a:rPr lang="ru-UA" smtClean="0"/>
              <a:t>24.09.2023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6CDC-E7C0-4F0D-A33B-EF19411C2C74}" type="slidenum">
              <a:rPr lang="ru-UA" smtClean="0"/>
              <a:t>‹#›</a:t>
            </a:fld>
            <a:endParaRPr lang="ru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31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3EA0-8F73-4316-9A0F-E67418712B62}" type="datetimeFigureOut">
              <a:rPr lang="ru-UA" smtClean="0"/>
              <a:t>24.09.2023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6CDC-E7C0-4F0D-A33B-EF19411C2C7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579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3EA0-8F73-4316-9A0F-E67418712B62}" type="datetimeFigureOut">
              <a:rPr lang="ru-UA" smtClean="0"/>
              <a:t>24.09.2023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6CDC-E7C0-4F0D-A33B-EF19411C2C7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764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3EA0-8F73-4316-9A0F-E67418712B62}" type="datetimeFigureOut">
              <a:rPr lang="ru-UA" smtClean="0"/>
              <a:t>24.09.2023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6CDC-E7C0-4F0D-A33B-EF19411C2C7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135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3EA0-8F73-4316-9A0F-E67418712B62}" type="datetimeFigureOut">
              <a:rPr lang="ru-UA" smtClean="0"/>
              <a:t>24.09.2023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6CDC-E7C0-4F0D-A33B-EF19411C2C74}" type="slidenum">
              <a:rPr lang="ru-UA" smtClean="0"/>
              <a:t>‹#›</a:t>
            </a:fld>
            <a:endParaRPr lang="ru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60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3EA0-8F73-4316-9A0F-E67418712B62}" type="datetimeFigureOut">
              <a:rPr lang="ru-UA" smtClean="0"/>
              <a:t>24.09.2023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6CDC-E7C0-4F0D-A33B-EF19411C2C7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109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3EA0-8F73-4316-9A0F-E67418712B62}" type="datetimeFigureOut">
              <a:rPr lang="ru-UA" smtClean="0"/>
              <a:t>24.09.2023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6CDC-E7C0-4F0D-A33B-EF19411C2C7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301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3EA0-8F73-4316-9A0F-E67418712B62}" type="datetimeFigureOut">
              <a:rPr lang="ru-UA" smtClean="0"/>
              <a:t>24.09.2023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6CDC-E7C0-4F0D-A33B-EF19411C2C7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16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3EA0-8F73-4316-9A0F-E67418712B62}" type="datetimeFigureOut">
              <a:rPr lang="ru-UA" smtClean="0"/>
              <a:t>24.09.2023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6CDC-E7C0-4F0D-A33B-EF19411C2C7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963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A9C3EA0-8F73-4316-9A0F-E67418712B62}" type="datetimeFigureOut">
              <a:rPr lang="ru-UA" smtClean="0"/>
              <a:t>24.09.2023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D96CDC-E7C0-4F0D-A33B-EF19411C2C7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1009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3EA0-8F73-4316-9A0F-E67418712B62}" type="datetimeFigureOut">
              <a:rPr lang="ru-UA" smtClean="0"/>
              <a:t>24.09.2023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6CDC-E7C0-4F0D-A33B-EF19411C2C7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741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A9C3EA0-8F73-4316-9A0F-E67418712B62}" type="datetimeFigureOut">
              <a:rPr lang="ru-UA" smtClean="0"/>
              <a:t>24.09.2023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ED96CDC-E7C0-4F0D-A33B-EF19411C2C74}" type="slidenum">
              <a:rPr lang="ru-UA" smtClean="0"/>
              <a:t>‹#›</a:t>
            </a:fld>
            <a:endParaRPr lang="ru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18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F7D54-9C93-5230-2F37-3D353CAB73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ptos Display" panose="020B0004020202020204" pitchFamily="34" charset="0"/>
              </a:rPr>
              <a:t>Automated measurement of laser wavelength using Michelson interferometer</a:t>
            </a:r>
            <a:endParaRPr lang="ru-UA" sz="4000" dirty="0">
              <a:latin typeface="Aptos Display" panose="020B00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D430DF-B9C5-C11F-8D5B-10FAC2AB08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latin typeface="Aptos Display" panose="020B0004020202020204" pitchFamily="34" charset="0"/>
              </a:rPr>
              <a:t>Mykhail</a:t>
            </a:r>
            <a:r>
              <a:rPr lang="en-US" dirty="0">
                <a:latin typeface="Aptos Display" panose="020B0004020202020204" pitchFamily="34" charset="0"/>
              </a:rPr>
              <a:t> </a:t>
            </a:r>
            <a:r>
              <a:rPr lang="en-US" dirty="0" err="1">
                <a:latin typeface="Aptos Display" panose="020B0004020202020204" pitchFamily="34" charset="0"/>
              </a:rPr>
              <a:t>rubtsov</a:t>
            </a:r>
            <a:endParaRPr lang="ru-UA" dirty="0">
              <a:latin typeface="Aptos Display" panose="020B00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49558C-EC54-102E-83F5-87E178EFC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2" y="73152"/>
            <a:ext cx="2448114" cy="110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928D64B-36A8-58E9-3904-A7A4A67AD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790" y="73152"/>
            <a:ext cx="2407643" cy="11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02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EBA9F82-EBF6-05A0-47C6-F2D9EE9A4618}"/>
              </a:ext>
            </a:extLst>
          </p:cNvPr>
          <p:cNvGrpSpPr/>
          <p:nvPr/>
        </p:nvGrpSpPr>
        <p:grpSpPr>
          <a:xfrm>
            <a:off x="2236693" y="2966872"/>
            <a:ext cx="7718613" cy="924255"/>
            <a:chOff x="1676399" y="2580021"/>
            <a:chExt cx="7718613" cy="92425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04D0BD-9E30-51A7-482B-FA09AFAA1415}"/>
                </a:ext>
              </a:extLst>
            </p:cNvPr>
            <p:cNvSpPr txBox="1"/>
            <p:nvPr/>
          </p:nvSpPr>
          <p:spPr>
            <a:xfrm>
              <a:off x="1676399" y="2580946"/>
              <a:ext cx="771861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>
                  <a:solidFill>
                    <a:srgbClr val="FF0000"/>
                  </a:solidFill>
                  <a:latin typeface="Aptos Display" panose="020B0004020202020204" pitchFamily="34" charset="0"/>
                </a:rPr>
                <a:t>Thank you for attention!</a:t>
              </a:r>
              <a:endParaRPr lang="ru-UA" sz="54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934AC7-AE4C-19C9-2C0B-2A8C43A9121E}"/>
                </a:ext>
              </a:extLst>
            </p:cNvPr>
            <p:cNvSpPr txBox="1"/>
            <p:nvPr/>
          </p:nvSpPr>
          <p:spPr>
            <a:xfrm>
              <a:off x="1922934" y="2580021"/>
              <a:ext cx="727037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ptos Display" panose="020B0004020202020204" pitchFamily="34" charset="0"/>
                </a:rPr>
                <a:t>Thank you for attention!</a:t>
              </a:r>
              <a:endParaRPr lang="ru-UA" sz="54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173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93502-4F75-7A32-20C0-8B5475DE0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Display" panose="020B0004020202020204" pitchFamily="34" charset="0"/>
              </a:rPr>
              <a:t>The purpose of the project</a:t>
            </a:r>
            <a:endParaRPr lang="ru-UA" dirty="0">
              <a:latin typeface="Aptos Display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E72F97-8E84-F93B-12B8-973A2EEB6512}"/>
              </a:ext>
            </a:extLst>
          </p:cNvPr>
          <p:cNvSpPr txBox="1"/>
          <p:nvPr/>
        </p:nvSpPr>
        <p:spPr>
          <a:xfrm>
            <a:off x="1097280" y="1944451"/>
            <a:ext cx="837841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Aptos Display" panose="020B0004020202020204" pitchFamily="34" charset="0"/>
              </a:rPr>
              <a:t>The purpose of our project is an automated measurement of the laser wavelength using a certain technique, automation of the measurement process is very important, because measuring certain quantities by eye can lead to a significant increase in the measurement error.</a:t>
            </a:r>
            <a:endParaRPr lang="ru-UA" sz="3600" dirty="0"/>
          </a:p>
        </p:txBody>
      </p:sp>
    </p:spTree>
    <p:extLst>
      <p:ext uri="{BB962C8B-B14F-4D97-AF65-F5344CB8AC3E}">
        <p14:creationId xmlns:p14="http://schemas.microsoft.com/office/powerpoint/2010/main" val="2769449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95347-3E29-9CB0-B80A-B17548705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Display" panose="020B0004020202020204" pitchFamily="34" charset="0"/>
              </a:rPr>
              <a:t>What is a Michelson interferometer</a:t>
            </a:r>
            <a:r>
              <a:rPr lang="uk-UA" dirty="0">
                <a:latin typeface="Aptos Display" panose="020B0004020202020204" pitchFamily="34" charset="0"/>
              </a:rPr>
              <a:t>?</a:t>
            </a:r>
            <a:endParaRPr lang="ru-UA" dirty="0">
              <a:latin typeface="Aptos Display" panose="020B0004020202020204" pitchFamily="34" charset="0"/>
            </a:endParaRPr>
          </a:p>
        </p:txBody>
      </p:sp>
      <p:pic>
        <p:nvPicPr>
          <p:cNvPr id="2050" name="Picture 2" descr="Інтерферометр Майкельсона — Вікіпедія">
            <a:extLst>
              <a:ext uri="{FF2B5EF4-FFF2-40B4-BE49-F238E27FC236}">
                <a16:creationId xmlns:a16="http://schemas.microsoft.com/office/drawing/2014/main" id="{549C361D-9AE6-DE91-81DC-D0DCB7556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1988184"/>
            <a:ext cx="4126230" cy="371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41CB2E-8E4B-D0E7-4F7D-6B79C1BDC323}"/>
              </a:ext>
            </a:extLst>
          </p:cNvPr>
          <p:cNvSpPr txBox="1"/>
          <p:nvPr/>
        </p:nvSpPr>
        <p:spPr>
          <a:xfrm>
            <a:off x="1097280" y="2721602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Aptos Display" panose="020B0004020202020204" pitchFamily="34" charset="0"/>
              </a:rPr>
              <a:t>Michelson interferometer is a scheme for observing the phenomenon of light interference created in 1887 by the American physicist Albert Michelson.</a:t>
            </a:r>
            <a:endParaRPr lang="ru-UA" sz="2800" dirty="0">
              <a:solidFill>
                <a:schemeClr val="tx2"/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059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3143C-11BF-D43B-D982-423983916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Display" panose="020B0004020202020204" pitchFamily="34" charset="0"/>
              </a:rPr>
              <a:t>About interferometry methods</a:t>
            </a:r>
            <a:endParaRPr lang="ru-UA" dirty="0">
              <a:latin typeface="Aptos Display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E34E06-E124-FDE5-F996-A0F9BCB17E3C}"/>
              </a:ext>
            </a:extLst>
          </p:cNvPr>
          <p:cNvSpPr txBox="1"/>
          <p:nvPr/>
        </p:nvSpPr>
        <p:spPr>
          <a:xfrm>
            <a:off x="1097280" y="2236876"/>
            <a:ext cx="60452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Aptos Display" panose="020B0004020202020204" pitchFamily="34" charset="0"/>
              </a:rPr>
              <a:t>Interferometry methods allow you to use a fairly simple technique</a:t>
            </a:r>
            <a:r>
              <a:rPr lang="uk-UA" sz="2800" dirty="0">
                <a:solidFill>
                  <a:schemeClr val="tx2"/>
                </a:solidFill>
                <a:latin typeface="Aptos Display" panose="020B0004020202020204" pitchFamily="34" charset="0"/>
              </a:rPr>
              <a:t>,</a:t>
            </a:r>
            <a:r>
              <a:rPr lang="en-US" sz="2800" dirty="0">
                <a:solidFill>
                  <a:schemeClr val="tx2"/>
                </a:solidFill>
                <a:latin typeface="Aptos Display" panose="020B0004020202020204" pitchFamily="34" charset="0"/>
              </a:rPr>
              <a:t> and at the same time get very accurate results at the nanoscale. So we can measure the wavelength of the laser with quite a lot of accuracy.</a:t>
            </a:r>
            <a:endParaRPr lang="ru-UA" sz="2800" dirty="0">
              <a:solidFill>
                <a:schemeClr val="tx2"/>
              </a:solidFill>
              <a:latin typeface="Aptos Display" panose="020B0004020202020204" pitchFamily="34" charset="0"/>
            </a:endParaRPr>
          </a:p>
        </p:txBody>
      </p:sp>
      <p:pic>
        <p:nvPicPr>
          <p:cNvPr id="3074" name="Picture 2" descr="Интерференционная картина">
            <a:extLst>
              <a:ext uri="{FF2B5EF4-FFF2-40B4-BE49-F238E27FC236}">
                <a16:creationId xmlns:a16="http://schemas.microsoft.com/office/drawing/2014/main" id="{F88F89B6-8150-B299-851A-224059D2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134" y="1866899"/>
            <a:ext cx="2369185" cy="254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9799DA-8171-970D-901C-2B398692406E}"/>
              </a:ext>
            </a:extLst>
          </p:cNvPr>
          <p:cNvSpPr txBox="1"/>
          <p:nvPr/>
        </p:nvSpPr>
        <p:spPr>
          <a:xfrm>
            <a:off x="8771965" y="4414410"/>
            <a:ext cx="2783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Interference pattern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019483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9FE52-BDEE-302D-A11C-CA6F87FF4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ptos Display" panose="020B0004020202020204" pitchFamily="34" charset="0"/>
              </a:rPr>
              <a:t>Laser wavelength measurement methods</a:t>
            </a:r>
            <a:endParaRPr lang="ru-UA" sz="4000" dirty="0">
              <a:latin typeface="Aptos Display" panose="020B00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107FA5A-7B39-CC3E-C885-68A31941D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80" y="1849120"/>
            <a:ext cx="4998720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025A5B-86A5-BE4F-D55E-EC8E5AA84235}"/>
                  </a:ext>
                </a:extLst>
              </p:cNvPr>
              <p:cNvSpPr txBox="1"/>
              <p:nvPr/>
            </p:nvSpPr>
            <p:spPr>
              <a:xfrm>
                <a:off x="643068" y="2232075"/>
                <a:ext cx="6096000" cy="25244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  <a:latin typeface="Aptos Display" panose="020B0004020202020204" pitchFamily="34" charset="0"/>
                  </a:rPr>
                  <a:t>We also used a stepper motor and oscilloscope to measure the laser wavelength. Gradually moving one of the mirrors forward, the interference pattern changed</a:t>
                </a:r>
                <a:r>
                  <a:rPr lang="uk-UA" dirty="0">
                    <a:solidFill>
                      <a:schemeClr val="tx2"/>
                    </a:solidFill>
                    <a:latin typeface="Aptos Display" panose="020B0004020202020204" pitchFamily="34" charset="0"/>
                  </a:rPr>
                  <a:t>,</a:t>
                </a:r>
                <a:r>
                  <a:rPr lang="en-US" dirty="0">
                    <a:solidFill>
                      <a:schemeClr val="tx2"/>
                    </a:solidFill>
                    <a:latin typeface="Aptos Display" panose="020B0004020202020204" pitchFamily="34" charset="0"/>
                  </a:rPr>
                  <a:t> by this change we calculated the laser wavelength, namely by this formula:</a:t>
                </a:r>
                <a:endParaRPr lang="uk-UA" sz="3200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200" smtClean="0"/>
                      <m:t>λ</m:t>
                    </m:r>
                  </m:oMath>
                </a14:m>
                <a:r>
                  <a:rPr lang="uk-UA" sz="32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3200"/>
                          <m:t>2</m:t>
                        </m:r>
                        <m:r>
                          <m:rPr>
                            <m:nor/>
                          </m:rPr>
                          <a:rPr lang="el-GR" sz="3200"/>
                          <m:t>Δ</m:t>
                        </m:r>
                        <m:r>
                          <m:rPr>
                            <m:nor/>
                          </m:rPr>
                          <a:rPr lang="de-DE" sz="3200"/>
                          <m:t>x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3200" dirty="0"/>
              </a:p>
              <a:p>
                <a:r>
                  <a:rPr lang="en-US" dirty="0">
                    <a:solidFill>
                      <a:schemeClr val="tx2"/>
                    </a:solidFill>
                    <a:latin typeface="Aptos Display" panose="020B0004020202020204" pitchFamily="34" charset="0"/>
                  </a:rPr>
                  <a:t>Where λ is the wavelength of the laser; </a:t>
                </a:r>
                <a:r>
                  <a:rPr lang="en-US" dirty="0" err="1">
                    <a:solidFill>
                      <a:schemeClr val="tx2"/>
                    </a:solidFill>
                    <a:latin typeface="Aptos Display" panose="020B0004020202020204" pitchFamily="34" charset="0"/>
                  </a:rPr>
                  <a:t>Δx</a:t>
                </a:r>
                <a:r>
                  <a:rPr lang="en-US" dirty="0">
                    <a:solidFill>
                      <a:schemeClr val="tx2"/>
                    </a:solidFill>
                    <a:latin typeface="Aptos Display" panose="020B0004020202020204" pitchFamily="34" charset="0"/>
                  </a:rPr>
                  <a:t> - mirror displacement;</a:t>
                </a:r>
              </a:p>
              <a:p>
                <a:r>
                  <a:rPr lang="en-US" dirty="0">
                    <a:solidFill>
                      <a:schemeClr val="tx2"/>
                    </a:solidFill>
                    <a:latin typeface="Aptos Display" panose="020B0004020202020204" pitchFamily="34" charset="0"/>
                  </a:rPr>
                  <a:t>N is the number of maxima passed through the center.</a:t>
                </a:r>
                <a:endParaRPr lang="ru-UA" dirty="0">
                  <a:solidFill>
                    <a:schemeClr val="tx2"/>
                  </a:solidFill>
                  <a:latin typeface="Aptos Display" panose="020B00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025A5B-86A5-BE4F-D55E-EC8E5AA84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68" y="2232075"/>
                <a:ext cx="6096000" cy="2524409"/>
              </a:xfrm>
              <a:prstGeom prst="rect">
                <a:avLst/>
              </a:prstGeom>
              <a:blipFill>
                <a:blip r:embed="rId3"/>
                <a:stretch>
                  <a:fillRect l="-800" t="-966" r="-800" b="-3140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90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D61D5-DC3D-BE8E-0E43-647ED89C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924391" cy="145075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ptos Display" panose="020B0004020202020204" pitchFamily="34" charset="0"/>
              </a:rPr>
              <a:t>Plot of light intensity dependence on photodetector depending on mirror displacement</a:t>
            </a:r>
            <a:endParaRPr lang="ru-UA" dirty="0">
              <a:latin typeface="Aptos Display" panose="020B00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148CF3-08FE-553E-38E9-E908DE0E7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45" y="1893024"/>
            <a:ext cx="7342909" cy="39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238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E3CA98-638F-2D66-40F4-1B8BC172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Display" panose="020B0004020202020204" pitchFamily="34" charset="0"/>
              </a:rPr>
              <a:t>Calculations</a:t>
            </a:r>
            <a:endParaRPr lang="ru-UA" dirty="0">
              <a:latin typeface="Aptos Display" panose="020B00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9D49B5-E174-4661-FD3F-42F54BAAADD6}"/>
                  </a:ext>
                </a:extLst>
              </p:cNvPr>
              <p:cNvSpPr txBox="1"/>
              <p:nvPr/>
            </p:nvSpPr>
            <p:spPr>
              <a:xfrm>
                <a:off x="652462" y="1828919"/>
                <a:ext cx="10887075" cy="4099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  <a:latin typeface="Aptos Display" panose="020B0004020202020204" pitchFamily="34" charset="0"/>
                  </a:rPr>
                  <a:t>Arithmetic mean of laser wavelength:</a:t>
                </a:r>
              </a:p>
              <a:p>
                <a:r>
                  <a:rPr lang="uk-UA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de-DE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531</m:t>
                        </m:r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.8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+533.3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+523.9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+523.8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+525.6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</m:num>
                      <m:den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uk-U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527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𝑛𝑚</m:t>
                    </m:r>
                  </m:oMath>
                </a14:m>
                <a:endParaRPr lang="uk-UA" dirty="0"/>
              </a:p>
              <a:p>
                <a:r>
                  <a:rPr lang="en-US" dirty="0">
                    <a:solidFill>
                      <a:schemeClr val="tx2"/>
                    </a:solidFill>
                    <a:latin typeface="Aptos Display" panose="020B0004020202020204" pitchFamily="34" charset="0"/>
                  </a:rPr>
                  <a:t>Mean square deviation of laser wavelength: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UA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uk-U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uk-U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uk-U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uk-U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de-DE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e>
                      </m:rad>
                      <m:r>
                        <a:rPr lang="uk-U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uk-UA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uk-U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527.7</m:t>
                                </m:r>
                                <m:r>
                                  <m:rPr>
                                    <m:sty m:val="p"/>
                                  </m:rP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nm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uk-U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531.8</m:t>
                                </m:r>
                                <m:r>
                                  <m:rPr>
                                    <m:sty m:val="p"/>
                                  </m:rP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nm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uk-U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uk-U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527</m:t>
                                </m:r>
                                <m:r>
                                  <a:rPr lang="uk-UA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uk-U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m:rPr>
                                    <m:sty m:val="p"/>
                                  </m:rPr>
                                  <a:rPr lang="de-DE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nm</m:t>
                                </m:r>
                                <m:r>
                                  <a:rPr lang="uk-U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uk-U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533.3</m:t>
                                </m:r>
                                <m:r>
                                  <m:rPr>
                                    <m:sty m:val="p"/>
                                  </m:rP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nm</m:t>
                                </m:r>
                                <m:r>
                                  <a:rPr lang="uk-U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uk-U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uk-U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527</m:t>
                                </m:r>
                                <m:r>
                                  <a:rPr lang="uk-UA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uk-U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m:rPr>
                                    <m:sty m:val="p"/>
                                  </m:rPr>
                                  <a:rPr lang="de-DE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nm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uk-U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523.9</m:t>
                                </m:r>
                                <m:r>
                                  <m:rPr>
                                    <m:sty m:val="p"/>
                                  </m:rP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nm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uk-U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uk-U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527</m:t>
                                </m:r>
                                <m:r>
                                  <a:rPr lang="uk-UA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uk-U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m:rPr>
                                    <m:sty m:val="p"/>
                                  </m:rPr>
                                  <a:rPr lang="de-DE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nm</m:t>
                                </m:r>
                                <m:r>
                                  <a:rPr lang="uk-U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−523</m:t>
                                </m:r>
                                <m:r>
                                  <a:rPr lang="uk-UA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uk-U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m:rPr>
                                    <m:sty m:val="p"/>
                                  </m:rPr>
                                  <a:rPr lang="de-DE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nm</m:t>
                                </m:r>
                                <m:r>
                                  <a:rPr lang="uk-U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uk-U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uk-U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527</m:t>
                                </m:r>
                                <m:r>
                                  <a:rPr lang="uk-UA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uk-U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m:rPr>
                                    <m:sty m:val="p"/>
                                  </m:rPr>
                                  <a:rPr lang="de-DE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nm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uk-U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52</m:t>
                                </m:r>
                                <m:r>
                                  <a:rPr lang="uk-UA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5.6</m:t>
                                </m:r>
                                <m:r>
                                  <m:rPr>
                                    <m:sty m:val="p"/>
                                  </m:rPr>
                                  <a:rPr lang="de-DE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nm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uk-UA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de-DE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nm</a:t>
                </a:r>
                <a:endParaRPr lang="uk-UA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tx2"/>
                    </a:solidFill>
                    <a:latin typeface="Aptos Display" panose="020B0004020202020204" pitchFamily="34" charset="0"/>
                    <a:ea typeface="Cambria Math" panose="02040503050406030204" pitchFamily="18" charset="0"/>
                  </a:rPr>
                  <a:t>Average absolute error of laser wavelength:</a:t>
                </a:r>
                <a:endParaRPr lang="uk-UA" dirty="0">
                  <a:solidFill>
                    <a:schemeClr val="tx2"/>
                  </a:solidFill>
                  <a:latin typeface="Aptos Display" panose="020B0004020202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UA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nm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∗2.776≈5.6</m:t>
                      </m:r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nm</m:t>
                      </m:r>
                    </m:oMath>
                  </m:oMathPara>
                </a14:m>
                <a:endParaRPr lang="uk-UA" dirty="0">
                  <a:solidFill>
                    <a:schemeClr val="tx1"/>
                  </a:solidFill>
                  <a:latin typeface="Aptos Display" panose="020B00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en-US" dirty="0">
                    <a:latin typeface="Aptos Display" panose="020B0004020202020204" pitchFamily="34" charset="0"/>
                    <a:ea typeface="Cambria Math" panose="02040503050406030204" pitchFamily="18" charset="0"/>
                  </a:rPr>
                  <a:t>Where </a:t>
                </a:r>
                <a:r>
                  <a:rPr lang="en-US" b="1" dirty="0">
                    <a:latin typeface="Aptos Display" panose="020B0004020202020204" pitchFamily="34" charset="0"/>
                    <a:ea typeface="Cambria Math" panose="02040503050406030204" pitchFamily="18" charset="0"/>
                  </a:rPr>
                  <a:t>t</a:t>
                </a:r>
                <a:r>
                  <a:rPr lang="en-US" dirty="0">
                    <a:latin typeface="Aptos Display" panose="020B0004020202020204" pitchFamily="34" charset="0"/>
                    <a:ea typeface="Cambria Math" panose="02040503050406030204" pitchFamily="18" charset="0"/>
                  </a:rPr>
                  <a:t> is Student's distribution (in our case for 95% confidence interval)</a:t>
                </a:r>
              </a:p>
              <a:p>
                <a:r>
                  <a:rPr lang="en-US" dirty="0">
                    <a:solidFill>
                      <a:schemeClr val="tx2"/>
                    </a:solidFill>
                    <a:latin typeface="Aptos Display" panose="020B0004020202020204" pitchFamily="34" charset="0"/>
                    <a:ea typeface="Cambria Math" panose="02040503050406030204" pitchFamily="18" charset="0"/>
                  </a:rPr>
                  <a:t>Average relative error of laser wavelength: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ε</m:t>
                      </m:r>
                      <m:r>
                        <a:rPr lang="uk-U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U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bar>
                            <m:barPr>
                              <m:pos m:val="top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den>
                      </m:f>
                      <m:r>
                        <a:rPr lang="uk-U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5.6</m:t>
                          </m:r>
                          <m:r>
                            <m:rPr>
                              <m:sty m:val="p"/>
                            </m:r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nm</m:t>
                          </m:r>
                        </m:num>
                        <m:den>
                          <m:r>
                            <a:rPr lang="uk-U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527.7</m:t>
                          </m:r>
                          <m:r>
                            <m:rPr>
                              <m:sty m:val="p"/>
                            </m:r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nm</m:t>
                          </m:r>
                        </m:den>
                      </m:f>
                      <m:r>
                        <a:rPr lang="uk-U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uk-UA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uk-U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uk-UA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01</m:t>
                      </m:r>
                    </m:oMath>
                  </m:oMathPara>
                </a14:m>
                <a:endParaRPr lang="ru-UA" dirty="0">
                  <a:latin typeface="Aptos Display" panose="020B0004020202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9D49B5-E174-4661-FD3F-42F54BAAA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62" y="1828919"/>
                <a:ext cx="10887075" cy="4099712"/>
              </a:xfrm>
              <a:prstGeom prst="rect">
                <a:avLst/>
              </a:prstGeom>
              <a:blipFill>
                <a:blip r:embed="rId2"/>
                <a:stretch>
                  <a:fillRect l="-448" t="-594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74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B3D96-C518-EEF3-013A-156681714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Display" panose="020B0004020202020204" pitchFamily="34" charset="0"/>
              </a:rPr>
              <a:t>Results</a:t>
            </a:r>
            <a:endParaRPr lang="ru-UA" dirty="0">
              <a:latin typeface="Aptos Display" panose="020B000402020202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1226162-AF77-B504-999E-3CC44A1CCF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92098"/>
              </p:ext>
            </p:extLst>
          </p:nvPr>
        </p:nvGraphicFramePr>
        <p:xfrm>
          <a:off x="4626428" y="1737360"/>
          <a:ext cx="7434943" cy="4460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E8C9898-FFCD-1EE9-E6C7-99F7B2283A13}"/>
              </a:ext>
            </a:extLst>
          </p:cNvPr>
          <p:cNvSpPr txBox="1"/>
          <p:nvPr/>
        </p:nvSpPr>
        <p:spPr>
          <a:xfrm>
            <a:off x="741508" y="2665916"/>
            <a:ext cx="39785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ptos Display" panose="020B0004020202020204" pitchFamily="34" charset="0"/>
              </a:rPr>
              <a:t>So we made 5 measurements and got the results according to this graph. (The orange line in the graph is the arithmetic mean of the laser wavelength)</a:t>
            </a:r>
            <a:endParaRPr lang="ru-UA" sz="2400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506332F-9926-8B10-712E-24C597600D71}"/>
              </a:ext>
            </a:extLst>
          </p:cNvPr>
          <p:cNvCxnSpPr>
            <a:cxnSpLocks/>
          </p:cNvCxnSpPr>
          <p:nvPr/>
        </p:nvCxnSpPr>
        <p:spPr>
          <a:xfrm>
            <a:off x="5501640" y="3635412"/>
            <a:ext cx="63665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69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FE45B-BDA9-F361-D15E-9E28CD51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Display" panose="020B0004020202020204" pitchFamily="34" charset="0"/>
              </a:rPr>
              <a:t>Conclusion</a:t>
            </a:r>
            <a:endParaRPr lang="ru-UA" dirty="0">
              <a:latin typeface="Aptos Display" panose="020B00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BB143E-0D4F-7F62-A175-7DA4965CEC8B}"/>
                  </a:ext>
                </a:extLst>
              </p:cNvPr>
              <p:cNvSpPr txBox="1"/>
              <p:nvPr/>
            </p:nvSpPr>
            <p:spPr>
              <a:xfrm>
                <a:off x="1097280" y="2151727"/>
                <a:ext cx="10725150" cy="2554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UA" sz="3200" b="0" i="0" dirty="0">
                    <a:solidFill>
                      <a:schemeClr val="tx2"/>
                    </a:solidFill>
                    <a:effectLst/>
                    <a:latin typeface="Aptos Display" panose="020B0004020202020204" pitchFamily="34" charset="0"/>
                  </a:rPr>
                  <a:t>—</a:t>
                </a:r>
                <a:r>
                  <a:rPr lang="en-US" sz="3200" b="0" i="0" dirty="0">
                    <a:solidFill>
                      <a:schemeClr val="tx2"/>
                    </a:solidFill>
                    <a:effectLst/>
                    <a:latin typeface="Aptos Display" panose="020B0004020202020204" pitchFamily="34" charset="0"/>
                  </a:rPr>
                  <a:t>We automated Michelson interferometer to automatically measure laser wavelength</a:t>
                </a:r>
                <a:r>
                  <a:rPr lang="uk-UA" sz="3200" dirty="0">
                    <a:solidFill>
                      <a:schemeClr val="tx2"/>
                    </a:solidFill>
                    <a:latin typeface="Aptos Display" panose="020B0004020202020204" pitchFamily="34" charset="0"/>
                  </a:rPr>
                  <a:t>;</a:t>
                </a:r>
              </a:p>
              <a:p>
                <a:r>
                  <a:rPr lang="ru-UA" sz="3200" b="0" i="0" dirty="0">
                    <a:solidFill>
                      <a:schemeClr val="tx2"/>
                    </a:solidFill>
                    <a:effectLst/>
                    <a:latin typeface="Aptos Display" panose="020B0004020202020204" pitchFamily="34" charset="0"/>
                  </a:rPr>
                  <a:t>—</a:t>
                </a:r>
                <a:r>
                  <a:rPr lang="uk-UA" sz="3200" b="0" i="0" dirty="0">
                    <a:solidFill>
                      <a:schemeClr val="tx2"/>
                    </a:solidFill>
                    <a:effectLst/>
                    <a:latin typeface="Aptos Display" panose="020B0004020202020204" pitchFamily="34" charset="0"/>
                  </a:rPr>
                  <a:t> </a:t>
                </a:r>
                <a:r>
                  <a:rPr lang="en-US" sz="3200" dirty="0">
                    <a:solidFill>
                      <a:schemeClr val="tx2"/>
                    </a:solidFill>
                    <a:latin typeface="Aptos Display" panose="020B0004020202020204" pitchFamily="34" charset="0"/>
                  </a:rPr>
                  <a:t>We g</a:t>
                </a:r>
                <a:r>
                  <a:rPr lang="de-DE" sz="3200" b="0" i="0" dirty="0" err="1">
                    <a:solidFill>
                      <a:schemeClr val="tx2"/>
                    </a:solidFill>
                    <a:effectLst/>
                    <a:latin typeface="Aptos Display" panose="020B0004020202020204" pitchFamily="34" charset="0"/>
                  </a:rPr>
                  <a:t>ot</a:t>
                </a:r>
                <a:r>
                  <a:rPr lang="de-DE" sz="3200" b="0" i="0" dirty="0">
                    <a:solidFill>
                      <a:schemeClr val="tx2"/>
                    </a:solidFill>
                    <a:effectLst/>
                    <a:latin typeface="Aptos Display" panose="020B0004020202020204" pitchFamily="34" charset="0"/>
                  </a:rPr>
                  <a:t> </a:t>
                </a:r>
                <a:r>
                  <a:rPr lang="de-DE" sz="3200" b="0" i="0" dirty="0" err="1">
                    <a:solidFill>
                      <a:schemeClr val="tx2"/>
                    </a:solidFill>
                    <a:effectLst/>
                    <a:latin typeface="Aptos Display" panose="020B0004020202020204" pitchFamily="34" charset="0"/>
                  </a:rPr>
                  <a:t>fairly</a:t>
                </a:r>
                <a:r>
                  <a:rPr lang="de-DE" sz="3200" b="0" i="0" dirty="0">
                    <a:solidFill>
                      <a:schemeClr val="tx2"/>
                    </a:solidFill>
                    <a:effectLst/>
                    <a:latin typeface="Aptos Display" panose="020B0004020202020204" pitchFamily="34" charset="0"/>
                  </a:rPr>
                  <a:t> </a:t>
                </a:r>
                <a:r>
                  <a:rPr lang="de-DE" sz="3200" b="0" i="0" dirty="0" err="1">
                    <a:solidFill>
                      <a:schemeClr val="tx2"/>
                    </a:solidFill>
                    <a:effectLst/>
                    <a:latin typeface="Aptos Display" panose="020B0004020202020204" pitchFamily="34" charset="0"/>
                  </a:rPr>
                  <a:t>accurate</a:t>
                </a:r>
                <a:r>
                  <a:rPr lang="de-DE" sz="3200" b="0" i="0" dirty="0">
                    <a:solidFill>
                      <a:schemeClr val="tx2"/>
                    </a:solidFill>
                    <a:effectLst/>
                    <a:latin typeface="Aptos Display" panose="020B0004020202020204" pitchFamily="34" charset="0"/>
                  </a:rPr>
                  <a:t> </a:t>
                </a:r>
                <a:r>
                  <a:rPr lang="de-DE" sz="3200" b="0" i="0" dirty="0" err="1">
                    <a:solidFill>
                      <a:schemeClr val="tx2"/>
                    </a:solidFill>
                    <a:effectLst/>
                    <a:latin typeface="Aptos Display" panose="020B0004020202020204" pitchFamily="34" charset="0"/>
                  </a:rPr>
                  <a:t>results</a:t>
                </a:r>
                <a:r>
                  <a:rPr lang="uk-UA" sz="3200" b="0" i="0" dirty="0">
                    <a:solidFill>
                      <a:schemeClr val="tx2"/>
                    </a:solidFill>
                    <a:effectLst/>
                    <a:latin typeface="Aptos Display" panose="020B00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UA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uk-U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=527.7</m:t>
                      </m:r>
                      <m:r>
                        <m:rPr>
                          <m:sty m:val="p"/>
                        </m:rP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nm</m:t>
                      </m:r>
                      <m:r>
                        <a:rPr lang="uk-U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±5.6</m:t>
                      </m:r>
                      <m:r>
                        <m:rPr>
                          <m:sty m:val="p"/>
                        </m:rP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nm</m:t>
                      </m:r>
                    </m:oMath>
                  </m:oMathPara>
                </a14:m>
                <a:endParaRPr lang="uk-UA" sz="3200" dirty="0"/>
              </a:p>
              <a:p>
                <a:r>
                  <a:rPr lang="en-US" sz="3200" dirty="0">
                    <a:solidFill>
                      <a:schemeClr val="tx2"/>
                    </a:solidFill>
                  </a:rPr>
                  <a:t>Relative error was only 1%</a:t>
                </a:r>
                <a:endParaRPr lang="uk-UA" sz="32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BB143E-0D4F-7F62-A175-7DA4965CE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151727"/>
                <a:ext cx="10725150" cy="2554545"/>
              </a:xfrm>
              <a:prstGeom prst="rect">
                <a:avLst/>
              </a:prstGeom>
              <a:blipFill>
                <a:blip r:embed="rId2"/>
                <a:stretch>
                  <a:fillRect l="-1421" t="-2864" b="-6921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59248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729</TotalTime>
  <Words>384</Words>
  <Application>Microsoft Office PowerPoint</Application>
  <PresentationFormat>Широкоэкранный</PresentationFormat>
  <Paragraphs>43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Aptos Display</vt:lpstr>
      <vt:lpstr>Calibri</vt:lpstr>
      <vt:lpstr>Calibri Light</vt:lpstr>
      <vt:lpstr>Cambria Math</vt:lpstr>
      <vt:lpstr>Ретро</vt:lpstr>
      <vt:lpstr>Automated measurement of laser wavelength using Michelson interferometer</vt:lpstr>
      <vt:lpstr>The purpose of the project</vt:lpstr>
      <vt:lpstr>What is a Michelson interferometer?</vt:lpstr>
      <vt:lpstr>About interferometry methods</vt:lpstr>
      <vt:lpstr>Laser wavelength measurement methods</vt:lpstr>
      <vt:lpstr>Plot of light intensity dependence on photodetector depending on mirror displacement</vt:lpstr>
      <vt:lpstr>Calculations</vt:lpstr>
      <vt:lpstr>Results</vt:lpstr>
      <vt:lpstr>Conclusion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Автоматизоване вимірювання дожини хвилі лазера за допомогою інтерферометра Майкельсона</dc:title>
  <dc:creator>иван рубцов</dc:creator>
  <cp:lastModifiedBy>иван рубцов</cp:lastModifiedBy>
  <cp:revision>16</cp:revision>
  <dcterms:created xsi:type="dcterms:W3CDTF">2023-09-10T14:08:31Z</dcterms:created>
  <dcterms:modified xsi:type="dcterms:W3CDTF">2023-09-24T20:05:24Z</dcterms:modified>
</cp:coreProperties>
</file>