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64592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747775"/>
          </p15:clr>
        </p15:guide>
        <p15:guide id="2" pos="518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660"/>
  </p:normalViewPr>
  <p:slideViewPr>
    <p:cSldViewPr snapToGrid="0">
      <p:cViewPr varScale="1">
        <p:scale>
          <a:sx n="37" d="100"/>
          <a:sy n="37" d="100"/>
        </p:scale>
        <p:origin x="3588" y="90"/>
      </p:cViewPr>
      <p:guideLst>
        <p:guide orient="horz" pos="6912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83468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710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61075" y="3176853"/>
            <a:ext cx="15337200" cy="8757900"/>
          </a:xfrm>
          <a:prstGeom prst="rect">
            <a:avLst/>
          </a:prstGeom>
        </p:spPr>
        <p:txBody>
          <a:bodyPr spcFirstLastPara="1" wrap="square" lIns="239725" tIns="239725" rIns="239725" bIns="239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61060" y="12092267"/>
            <a:ext cx="15337200" cy="33819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561060" y="4719467"/>
            <a:ext cx="15337200" cy="8377500"/>
          </a:xfrm>
          <a:prstGeom prst="rect">
            <a:avLst/>
          </a:prstGeom>
        </p:spPr>
        <p:txBody>
          <a:bodyPr spcFirstLastPara="1" wrap="square" lIns="239725" tIns="239725" rIns="239725" bIns="239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561060" y="13449493"/>
            <a:ext cx="15337200" cy="55500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marL="914400" lvl="1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61060" y="9176960"/>
            <a:ext cx="15337200" cy="35916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1pPr>
            <a:lvl2pPr lvl="1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2pPr>
            <a:lvl3pPr lvl="2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3pPr>
            <a:lvl4pPr lvl="3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4pPr>
            <a:lvl5pPr lvl="4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5pPr>
            <a:lvl6pPr lvl="5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6pPr>
            <a:lvl7pPr lvl="6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7pPr>
            <a:lvl8pPr lvl="7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8pPr>
            <a:lvl9pPr lvl="8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marL="914400" lvl="1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7199700" cy="145767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marL="1371600" lvl="2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marL="1828800" lvl="3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marL="2286000" lvl="4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marL="2743200" lvl="5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marL="3200400" lvl="6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marL="3657600" lvl="7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marL="4114800" lvl="8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8698320" y="4917227"/>
            <a:ext cx="7199700" cy="145767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marL="1371600" lvl="2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marL="1828800" lvl="3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marL="2286000" lvl="4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marL="2743200" lvl="5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marL="3200400" lvl="6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marL="3657600" lvl="7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marL="4114800" lvl="8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561060" y="2370560"/>
            <a:ext cx="5054400" cy="3224400"/>
          </a:xfrm>
          <a:prstGeom prst="rect">
            <a:avLst/>
          </a:prstGeom>
        </p:spPr>
        <p:txBody>
          <a:bodyPr spcFirstLastPara="1" wrap="square" lIns="239725" tIns="239725" rIns="239725" bIns="2397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561060" y="5928960"/>
            <a:ext cx="5054400" cy="135654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1pPr>
            <a:lvl2pPr marL="914400" lvl="1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marL="1371600" lvl="2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marL="1828800" lvl="3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marL="2286000" lvl="4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marL="2743200" lvl="5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marL="3200400" lvl="6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marL="3657600" lvl="7" indent="-42545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marL="4114800" lvl="8" indent="-42545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82450" y="1920640"/>
            <a:ext cx="11462100" cy="174540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8229600" y="-533"/>
            <a:ext cx="8229600" cy="2194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39725" tIns="239725" rIns="239725" bIns="239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7900" y="5261547"/>
            <a:ext cx="7281300" cy="6324600"/>
          </a:xfrm>
          <a:prstGeom prst="rect">
            <a:avLst/>
          </a:prstGeom>
        </p:spPr>
        <p:txBody>
          <a:bodyPr spcFirstLastPara="1" wrap="square" lIns="239725" tIns="239725" rIns="239725" bIns="239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77900" y="11959787"/>
            <a:ext cx="7281300" cy="52698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891100" y="3089387"/>
            <a:ext cx="6906600" cy="157659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marL="914400" lvl="1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561060" y="18050453"/>
            <a:ext cx="10797900" cy="25818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39725" tIns="239725" rIns="239725" bIns="239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39725" tIns="239725" rIns="239725" bIns="239725" anchor="t" anchorCtr="0">
            <a:normAutofit/>
          </a:bodyPr>
          <a:lstStyle>
            <a:lvl1pPr marL="457200" lvl="0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1pPr>
            <a:lvl2pPr marL="914400" lvl="1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2pPr>
            <a:lvl3pPr marL="1371600" lvl="2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3pPr>
            <a:lvl4pPr marL="1828800" lvl="3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4pPr>
            <a:lvl5pPr marL="2286000" lvl="4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5pPr>
            <a:lvl6pPr marL="2743200" lvl="5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6pPr>
            <a:lvl7pPr marL="3200400" lvl="6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7pPr>
            <a:lvl8pPr marL="3657600" lvl="7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8pPr>
            <a:lvl9pPr marL="4114800" lvl="8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39725" tIns="239725" rIns="239725" bIns="239725" anchor="ctr" anchorCtr="0">
            <a:normAutofit/>
          </a:bodyPr>
          <a:lstStyle>
            <a:lvl1pPr lvl="0" algn="r">
              <a:buNone/>
              <a:defRPr sz="2600">
                <a:solidFill>
                  <a:schemeClr val="dk2"/>
                </a:solidFill>
              </a:defRPr>
            </a:lvl1pPr>
            <a:lvl2pPr lvl="1" algn="r">
              <a:buNone/>
              <a:defRPr sz="2600">
                <a:solidFill>
                  <a:schemeClr val="dk2"/>
                </a:solidFill>
              </a:defRPr>
            </a:lvl2pPr>
            <a:lvl3pPr lvl="2" algn="r">
              <a:buNone/>
              <a:defRPr sz="2600">
                <a:solidFill>
                  <a:schemeClr val="dk2"/>
                </a:solidFill>
              </a:defRPr>
            </a:lvl3pPr>
            <a:lvl4pPr lvl="3" algn="r">
              <a:buNone/>
              <a:defRPr sz="2600">
                <a:solidFill>
                  <a:schemeClr val="dk2"/>
                </a:solidFill>
              </a:defRPr>
            </a:lvl4pPr>
            <a:lvl5pPr lvl="4" algn="r">
              <a:buNone/>
              <a:defRPr sz="2600">
                <a:solidFill>
                  <a:schemeClr val="dk2"/>
                </a:solidFill>
              </a:defRPr>
            </a:lvl5pPr>
            <a:lvl6pPr lvl="5" algn="r">
              <a:buNone/>
              <a:defRPr sz="2600">
                <a:solidFill>
                  <a:schemeClr val="dk2"/>
                </a:solidFill>
              </a:defRPr>
            </a:lvl6pPr>
            <a:lvl7pPr lvl="6" algn="r">
              <a:buNone/>
              <a:defRPr sz="2600">
                <a:solidFill>
                  <a:schemeClr val="dk2"/>
                </a:solidFill>
              </a:defRPr>
            </a:lvl7pPr>
            <a:lvl8pPr lvl="7" algn="r">
              <a:buNone/>
              <a:defRPr sz="2600">
                <a:solidFill>
                  <a:schemeClr val="dk2"/>
                </a:solidFill>
              </a:defRPr>
            </a:lvl8pPr>
            <a:lvl9pPr lvl="8" algn="r">
              <a:buNone/>
              <a:defRPr sz="2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318753" y="1354849"/>
            <a:ext cx="9821693" cy="1662000"/>
          </a:xfrm>
          <a:prstGeom prst="rect">
            <a:avLst/>
          </a:prstGeom>
        </p:spPr>
        <p:txBody>
          <a:bodyPr spcFirstLastPara="1" wrap="square" lIns="239725" tIns="239725" rIns="239725" bIns="2397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6000" dirty="0" smtClean="0"/>
              <a:t>Amorphous silicon nanostructures </a:t>
            </a:r>
            <a:br>
              <a:rPr lang="en-US" sz="6000" dirty="0" smtClean="0"/>
            </a:br>
            <a:r>
              <a:rPr lang="en-US" sz="6000" dirty="0" smtClean="0"/>
              <a:t>scattering</a:t>
            </a:r>
            <a:endParaRPr sz="6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27659" y="2740150"/>
            <a:ext cx="16031931" cy="1437000"/>
          </a:xfrm>
          <a:prstGeom prst="rect">
            <a:avLst/>
          </a:prstGeom>
        </p:spPr>
        <p:txBody>
          <a:bodyPr spcFirstLastPara="1" wrap="square" lIns="239725" tIns="239725" rIns="239725" bIns="239725" anchor="t" anchorCtr="0">
            <a:noAutofit/>
          </a:bodyPr>
          <a:lstStyle/>
          <a:p>
            <a:pPr marL="0" lvl="0" indent="0"/>
            <a:r>
              <a:rPr lang="en" sz="3600" dirty="0" smtClean="0"/>
              <a:t>Bohdan Filonenko, Korosko </a:t>
            </a:r>
            <a:r>
              <a:rPr lang="en" sz="3600" dirty="0" smtClean="0"/>
              <a:t>Andrii</a:t>
            </a:r>
            <a:r>
              <a:rPr lang="en-US" sz="3600" dirty="0" smtClean="0"/>
              <a:t>, Matthew </a:t>
            </a:r>
            <a:r>
              <a:rPr lang="en-US" sz="3600" dirty="0" err="1" smtClean="0"/>
              <a:t>Sfeir</a:t>
            </a:r>
            <a:r>
              <a:rPr lang="en-US" sz="3600" dirty="0" smtClean="0"/>
              <a:t>, Anton </a:t>
            </a:r>
            <a:r>
              <a:rPr lang="en-US" sz="3600" dirty="0" err="1" smtClean="0"/>
              <a:t>Kyrylenko</a:t>
            </a:r>
            <a:endParaRPr sz="3600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0" y="3818000"/>
            <a:ext cx="16459200" cy="9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 dirty="0"/>
              <a:t>Introduction</a:t>
            </a:r>
            <a:endParaRPr sz="4600" b="1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0" y="8009000"/>
            <a:ext cx="8229600" cy="16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/>
              <a:t>Methods</a:t>
            </a:r>
            <a:endParaRPr sz="4600" b="1"/>
          </a:p>
        </p:txBody>
      </p:sp>
      <p:sp>
        <p:nvSpPr>
          <p:cNvPr id="58" name="Google Shape;58;p13"/>
          <p:cNvSpPr txBox="1"/>
          <p:nvPr/>
        </p:nvSpPr>
        <p:spPr>
          <a:xfrm>
            <a:off x="8243625" y="8009000"/>
            <a:ext cx="8229600" cy="16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/>
              <a:t>Results</a:t>
            </a:r>
            <a:endParaRPr sz="4600" b="1"/>
          </a:p>
        </p:txBody>
      </p:sp>
      <p:sp>
        <p:nvSpPr>
          <p:cNvPr id="59" name="Google Shape;59;p13"/>
          <p:cNvSpPr txBox="1"/>
          <p:nvPr/>
        </p:nvSpPr>
        <p:spPr>
          <a:xfrm>
            <a:off x="0" y="18219800"/>
            <a:ext cx="16459200" cy="16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 b="1"/>
              <a:t>Conclusion</a:t>
            </a:r>
            <a:endParaRPr sz="4600" b="1"/>
          </a:p>
        </p:txBody>
      </p:sp>
      <p:sp>
        <p:nvSpPr>
          <p:cNvPr id="60" name="Google Shape;60;p13"/>
          <p:cNvSpPr/>
          <p:nvPr/>
        </p:nvSpPr>
        <p:spPr>
          <a:xfrm>
            <a:off x="411300" y="3784150"/>
            <a:ext cx="15636600" cy="354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8598075" y="7807150"/>
            <a:ext cx="7520700" cy="993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89600" y="18112700"/>
            <a:ext cx="15480000" cy="35421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6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894" y="186750"/>
            <a:ext cx="3677039" cy="16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678375" y="9262225"/>
            <a:ext cx="7089000" cy="14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The discrete dipole approximation is a technique used to model the scattering of light or other electromagnetic waves by small dielectric or metallic objects. This method is based on the representation of an object as a discrete set of dipoles, each of which interacts with an incident electromagnetic field and with other dipoles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We used amorphous silicone with refractive index </a:t>
            </a:r>
            <a:r>
              <a:rPr lang="en-US" sz="2400" dirty="0" smtClean="0"/>
              <a:t>4.3</a:t>
            </a: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The wavelength was chosen to be as similar as possible to ordinary sunlight</a:t>
            </a:r>
            <a:r>
              <a:rPr lang="en-US" sz="1800" dirty="0"/>
              <a:t>.</a:t>
            </a:r>
            <a:endParaRPr sz="1800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1331400" y="4579933"/>
            <a:ext cx="14510210" cy="20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From a scientific point of view, it is necessary to study the properties of semiconductor metamaterials for energy harvesting. Our task was to find a fast, accurate method for the underlying structure. We made an assumption that the DDSCAT program using the DDA method can be used for our purposes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. The 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next step is to compare the simulation program with the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one</a:t>
            </a:r>
            <a:r>
              <a:rPr lang="ru-RU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what is already using </a:t>
            </a:r>
            <a:endParaRPr lang="en-US" sz="24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/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Advantages 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and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disadvantages: 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the program is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free; 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undemanding to power, suitable for a computer with a bad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figure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; good for simple shapes, but bad for more complex </a:t>
            </a:r>
            <a:r>
              <a:rPr lang="en-US" sz="2400" dirty="0" smtClean="0">
                <a:solidFill>
                  <a:schemeClr val="dk1"/>
                </a:solidFill>
                <a:highlight>
                  <a:srgbClr val="FFFFFF"/>
                </a:highlight>
              </a:rPr>
              <a:t>ones; it </a:t>
            </a:r>
            <a:r>
              <a:rPr lang="en-US" sz="2400" dirty="0">
                <a:solidFill>
                  <a:schemeClr val="dk1"/>
                </a:solidFill>
                <a:highlight>
                  <a:srgbClr val="FFFFFF"/>
                </a:highlight>
              </a:rPr>
              <a:t>simulates a limited number of structures</a:t>
            </a:r>
            <a:endParaRPr sz="2400" dirty="0"/>
          </a:p>
        </p:txBody>
      </p:sp>
      <p:sp>
        <p:nvSpPr>
          <p:cNvPr id="68" name="Google Shape;68;p13"/>
          <p:cNvSpPr txBox="1"/>
          <p:nvPr/>
        </p:nvSpPr>
        <p:spPr>
          <a:xfrm>
            <a:off x="983650" y="19129075"/>
            <a:ext cx="14822400" cy="20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>
              <a:buSzPts val="3000"/>
              <a:buAutoNum type="arabicPeriod"/>
            </a:pPr>
            <a:r>
              <a:rPr lang="en-US" sz="2400" dirty="0"/>
              <a:t>From graph 1 and graph 2 it can be seen that the drawings are </a:t>
            </a:r>
            <a:r>
              <a:rPr lang="en-US" sz="2400" dirty="0" smtClean="0"/>
              <a:t>very similar</a:t>
            </a:r>
            <a:r>
              <a:rPr lang="en-US" sz="2400" dirty="0" smtClean="0"/>
              <a:t>, </a:t>
            </a:r>
            <a:r>
              <a:rPr lang="en-US" sz="2400" dirty="0"/>
              <a:t>which means that this simulator can be used to work with these materials</a:t>
            </a:r>
          </a:p>
          <a:p>
            <a:pPr marL="457200" lvl="0" indent="-419100">
              <a:buSzPts val="3000"/>
              <a:buAutoNum type="arabicPeriod"/>
            </a:pPr>
            <a:r>
              <a:rPr lang="en-US" sz="2400" dirty="0"/>
              <a:t>We learned to use the Fortran programming language, studied light matter/scattering, ramen </a:t>
            </a:r>
            <a:r>
              <a:rPr lang="en-US" sz="2400" dirty="0" err="1"/>
              <a:t>nuddle</a:t>
            </a:r>
            <a:r>
              <a:rPr lang="en-US" sz="2400" dirty="0"/>
              <a:t>, data processing/</a:t>
            </a:r>
            <a:r>
              <a:rPr lang="en-US" sz="2400" dirty="0" err="1"/>
              <a:t>analisys</a:t>
            </a:r>
            <a:r>
              <a:rPr lang="en-US" sz="2400" dirty="0"/>
              <a:t>, </a:t>
            </a:r>
            <a:r>
              <a:rPr lang="en-US" sz="2400" dirty="0"/>
              <a:t>also improved the level of </a:t>
            </a:r>
            <a:r>
              <a:rPr lang="en-US" sz="2400"/>
              <a:t>academic </a:t>
            </a:r>
            <a:r>
              <a:rPr lang="en-US" sz="2400" smtClean="0"/>
              <a:t>English</a:t>
            </a:r>
            <a:endParaRPr lang="en-US" sz="2400" dirty="0" smtClean="0"/>
          </a:p>
          <a:p>
            <a:pPr marL="457200" lvl="0" indent="-419100">
              <a:buSzPts val="3000"/>
              <a:buAutoNum type="arabicPeriod"/>
            </a:pPr>
            <a:r>
              <a:rPr lang="en-US" sz="2400" dirty="0" smtClean="0"/>
              <a:t>Gained experience </a:t>
            </a:r>
            <a:r>
              <a:rPr lang="en-US" sz="2400" dirty="0"/>
              <a:t>by joining to </a:t>
            </a:r>
            <a:r>
              <a:rPr lang="en-US" sz="2400" dirty="0" smtClean="0"/>
              <a:t>research </a:t>
            </a:r>
            <a:r>
              <a:rPr lang="en-US" sz="2400" dirty="0"/>
              <a:t>group of </a:t>
            </a:r>
            <a:r>
              <a:rPr lang="en-US" sz="2400" dirty="0" smtClean="0"/>
              <a:t>scientists</a:t>
            </a:r>
            <a:endParaRPr sz="3000" dirty="0"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856245" y="116775"/>
            <a:ext cx="3456131" cy="16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9617513" y="12269407"/>
            <a:ext cx="22725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Graph 1</a:t>
            </a:r>
            <a:endParaRPr sz="3000" dirty="0"/>
          </a:p>
        </p:txBody>
      </p:sp>
      <p:sp>
        <p:nvSpPr>
          <p:cNvPr id="73" name="Google Shape;73;p13"/>
          <p:cNvSpPr txBox="1"/>
          <p:nvPr/>
        </p:nvSpPr>
        <p:spPr>
          <a:xfrm>
            <a:off x="13140446" y="14085600"/>
            <a:ext cx="2272500" cy="7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Graph 2</a:t>
            </a:r>
            <a:endParaRPr sz="3000" dirty="0"/>
          </a:p>
        </p:txBody>
      </p:sp>
      <p:sp>
        <p:nvSpPr>
          <p:cNvPr id="76" name="Google Shape;76;p13"/>
          <p:cNvSpPr txBox="1"/>
          <p:nvPr/>
        </p:nvSpPr>
        <p:spPr>
          <a:xfrm>
            <a:off x="9029775" y="15258250"/>
            <a:ext cx="7089000" cy="14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2400" dirty="0"/>
              <a:t>We got two graphs Graph 1 created with FTDT, the second with DDSCAT</a:t>
            </a:r>
            <a:endParaRPr lang="en-US" sz="2400" dirty="0" smtClean="0"/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next step is to compare the simulation program with the FTDT currently in use.</a:t>
            </a:r>
            <a:endParaRPr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1741" y="9406121"/>
            <a:ext cx="3777388" cy="28330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650" y="14108707"/>
            <a:ext cx="3273332" cy="23380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2353" y="14106898"/>
            <a:ext cx="3269122" cy="233990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24252" y="1840954"/>
            <a:ext cx="5418979" cy="95897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38038" y="11307921"/>
            <a:ext cx="3703572" cy="27776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411300" y="7794811"/>
            <a:ext cx="7584300" cy="9932964"/>
          </a:xfrm>
          <a:prstGeom prst="round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307</Words>
  <Application>Microsoft Office PowerPoint</Application>
  <PresentationFormat>Произвольный</PresentationFormat>
  <Paragraphs>18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Amorphous silicon nanostructures  scattering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Amorphous silicon nanostructures</dc:title>
  <dc:creator>User</dc:creator>
  <cp:lastModifiedBy>Пользователь Windows</cp:lastModifiedBy>
  <cp:revision>22</cp:revision>
  <dcterms:modified xsi:type="dcterms:W3CDTF">2023-08-09T21:27:27Z</dcterms:modified>
</cp:coreProperties>
</file>